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5" r:id="rId1"/>
    <p:sldMasterId id="2147483686" r:id="rId2"/>
  </p:sldMasterIdLst>
  <p:notesMasterIdLst>
    <p:notesMasterId r:id="rId29"/>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81"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Lst>
  <p:sldSz cx="9144000" cy="5143500" type="screen16x9"/>
  <p:notesSz cx="6858000" cy="9144000"/>
  <p:embeddedFontLst>
    <p:embeddedFont>
      <p:font typeface="Calibri" panose="020F0502020204030204" pitchFamily="34" charset="0"/>
      <p:regular r:id="rId30"/>
      <p:bold r:id="rId31"/>
      <p:italic r:id="rId32"/>
      <p:boldItalic r:id="rId33"/>
    </p:embeddedFont>
    <p:embeddedFont>
      <p:font typeface="Google Sans Medium" panose="020B0604020202020204" charset="0"/>
      <p:regular r:id="rId34"/>
      <p:bold r:id="rId35"/>
      <p:italic r:id="rId36"/>
      <p:boldItalic r:id="rId37"/>
    </p:embeddedFont>
    <p:embeddedFont>
      <p:font typeface="Open Sans" panose="020B0606030504020204" pitchFamily="34" charset="0"/>
      <p:regular r:id="rId38"/>
      <p:bold r:id="rId39"/>
      <p:italic r:id="rId40"/>
      <p:boldItalic r:id="rId41"/>
    </p:embeddedFont>
    <p:embeddedFont>
      <p:font typeface="Open Sans SemiBold" panose="020B0706030804020204" pitchFamily="34" charset="0"/>
      <p:regular r:id="rId42"/>
      <p:bold r:id="rId43"/>
      <p:italic r:id="rId44"/>
      <p:boldItalic r:id="rId4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89" d="100"/>
          <a:sy n="89" d="100"/>
        </p:scale>
        <p:origin x="846" y="11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10.fntdata"/><Relationship Id="rId21" Type="http://schemas.openxmlformats.org/officeDocument/2006/relationships/slide" Target="slides/slide19.xml"/><Relationship Id="rId34" Type="http://schemas.openxmlformats.org/officeDocument/2006/relationships/font" Target="fonts/font5.fntdata"/><Relationship Id="rId42" Type="http://schemas.openxmlformats.org/officeDocument/2006/relationships/font" Target="fonts/font13.fntdata"/><Relationship Id="rId47"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notesMaster" Target="notesMasters/notesMaster1.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font" Target="fonts/font11.fntdata"/><Relationship Id="rId45" Type="http://schemas.openxmlformats.org/officeDocument/2006/relationships/font" Target="fonts/font16.fntdata"/><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font" Target="fonts/font7.fntdata"/><Relationship Id="rId49"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2.fntdata"/><Relationship Id="rId44" Type="http://schemas.openxmlformats.org/officeDocument/2006/relationships/font" Target="fonts/font15.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font" Target="fonts/font1.fntdata"/><Relationship Id="rId35" Type="http://schemas.openxmlformats.org/officeDocument/2006/relationships/font" Target="fonts/font6.fntdata"/><Relationship Id="rId43" Type="http://schemas.openxmlformats.org/officeDocument/2006/relationships/font" Target="fonts/font14.fntdata"/><Relationship Id="rId48" Type="http://schemas.openxmlformats.org/officeDocument/2006/relationships/theme" Target="theme/theme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4.fntdata"/><Relationship Id="rId38" Type="http://schemas.openxmlformats.org/officeDocument/2006/relationships/font" Target="fonts/font9.fntdata"/><Relationship Id="rId46" Type="http://schemas.openxmlformats.org/officeDocument/2006/relationships/presProps" Target="presProps.xml"/><Relationship Id="rId20" Type="http://schemas.openxmlformats.org/officeDocument/2006/relationships/slide" Target="slides/slide18.xml"/><Relationship Id="rId41"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cd03e5b752_0_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cd03e5b752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ced80ebc1c_0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gced80ebc1c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cd03e5b752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cd03e5b752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ced80ebc1c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ced80ebc1c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ced80ebc1c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ced80ebc1c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743202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ced80ebc1c_0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ced80ebc1c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gd800de29cc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9" name="Google Shape;289;gd800de29cc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cd03e5b752_0_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cd03e5b752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gd800de29cc_0_2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8" name="Google Shape;318;gd800de29cc_0_2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d800de29cc_0_2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 name="Google Shape;331;gd800de29cc_0_2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d800de29cc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d800de29cc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gd12f718f8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4" name="Google Shape;344;gd12f718f8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cd03e5b752_0_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 name="Google Shape;357;gcd03e5b752_0_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cd03e5b752_0_2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 name="Google Shape;365;gcd03e5b752_0_2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gcd03e5b752_0_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9" name="Google Shape;379;gcd03e5b752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cd03e5b752_0_2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 name="Google Shape;386;gcd03e5b752_0_2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gcd03e5b752_0_2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1" name="Google Shape;401;gcd03e5b752_0_2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gced80ebc1c_1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 name="Google Shape;415;gced80ebc1c_1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ced80ebc1c_12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ced80ebc1c_12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ced80ebc1c_12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gced80ebc1c_12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cd03e5b752_0_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cd03e5b752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cd03e5b752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gcd03e5b752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cd03e5b752_0_1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cd03e5b752_0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ced80ebc1c_0_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ced80ebc1c_0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ced80ebc1c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gced80ebc1c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pic>
        <p:nvPicPr>
          <p:cNvPr id="13" name="Google Shape;13;p2"/>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5"/>
        <p:cNvGrpSpPr/>
        <p:nvPr/>
      </p:nvGrpSpPr>
      <p:grpSpPr>
        <a:xfrm>
          <a:off x="0" y="0"/>
          <a:ext cx="0" cy="0"/>
          <a:chOff x="0" y="0"/>
          <a:chExt cx="0" cy="0"/>
        </a:xfrm>
      </p:grpSpPr>
      <p:sp>
        <p:nvSpPr>
          <p:cNvPr id="46" name="Google Shape;46;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7" name="Google Shape;47;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8" name="Google Shape;48;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ue" type="blank">
  <p:cSld name="BLANK">
    <p:spTree>
      <p:nvGrpSpPr>
        <p:cNvPr id="1" name="Shape 49"/>
        <p:cNvGrpSpPr/>
        <p:nvPr/>
      </p:nvGrpSpPr>
      <p:grpSpPr>
        <a:xfrm>
          <a:off x="0" y="0"/>
          <a:ext cx="0" cy="0"/>
          <a:chOff x="0" y="0"/>
          <a:chExt cx="0" cy="0"/>
        </a:xfrm>
      </p:grpSpPr>
      <p:sp>
        <p:nvSpPr>
          <p:cNvPr id="50" name="Google Shape;50;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51" name="Google Shape;51;p12"/>
          <p:cNvSpPr/>
          <p:nvPr/>
        </p:nvSpPr>
        <p:spPr>
          <a:xfrm>
            <a:off x="0" y="329125"/>
            <a:ext cx="69300" cy="753000"/>
          </a:xfrm>
          <a:prstGeom prst="rect">
            <a:avLst/>
          </a:pr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2" name="Google Shape;52;p12"/>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Red">
  <p:cSld name="BLANK_1">
    <p:spTree>
      <p:nvGrpSpPr>
        <p:cNvPr id="1" name="Shape 53"/>
        <p:cNvGrpSpPr/>
        <p:nvPr/>
      </p:nvGrpSpPr>
      <p:grpSpPr>
        <a:xfrm>
          <a:off x="0" y="0"/>
          <a:ext cx="0" cy="0"/>
          <a:chOff x="0" y="0"/>
          <a:chExt cx="0" cy="0"/>
        </a:xfrm>
      </p:grpSpPr>
      <p:sp>
        <p:nvSpPr>
          <p:cNvPr id="54" name="Google Shape;54;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55" name="Google Shape;55;p13"/>
          <p:cNvSpPr/>
          <p:nvPr/>
        </p:nvSpPr>
        <p:spPr>
          <a:xfrm>
            <a:off x="0" y="329125"/>
            <a:ext cx="69300" cy="753000"/>
          </a:xfrm>
          <a:prstGeom prst="rect">
            <a:avLst/>
          </a:prstGeom>
          <a:solidFill>
            <a:srgbClr val="EA43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6" name="Google Shape;56;p13"/>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Red 2">
  <p:cSld name="BLANK_1_2">
    <p:spTree>
      <p:nvGrpSpPr>
        <p:cNvPr id="1" name="Shape 57"/>
        <p:cNvGrpSpPr/>
        <p:nvPr/>
      </p:nvGrpSpPr>
      <p:grpSpPr>
        <a:xfrm>
          <a:off x="0" y="0"/>
          <a:ext cx="0" cy="0"/>
          <a:chOff x="0" y="0"/>
          <a:chExt cx="0" cy="0"/>
        </a:xfrm>
      </p:grpSpPr>
      <p:sp>
        <p:nvSpPr>
          <p:cNvPr id="58" name="Google Shape;58;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59" name="Google Shape;59;p14"/>
          <p:cNvSpPr/>
          <p:nvPr/>
        </p:nvSpPr>
        <p:spPr>
          <a:xfrm>
            <a:off x="0" y="329125"/>
            <a:ext cx="69300" cy="4485300"/>
          </a:xfrm>
          <a:prstGeom prst="rect">
            <a:avLst/>
          </a:prstGeom>
          <a:solidFill>
            <a:srgbClr val="EA43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0" name="Google Shape;60;p14"/>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Yellow 2">
  <p:cSld name="BLANK_1_2_1">
    <p:spTree>
      <p:nvGrpSpPr>
        <p:cNvPr id="1" name="Shape 61"/>
        <p:cNvGrpSpPr/>
        <p:nvPr/>
      </p:nvGrpSpPr>
      <p:grpSpPr>
        <a:xfrm>
          <a:off x="0" y="0"/>
          <a:ext cx="0" cy="0"/>
          <a:chOff x="0" y="0"/>
          <a:chExt cx="0" cy="0"/>
        </a:xfrm>
      </p:grpSpPr>
      <p:sp>
        <p:nvSpPr>
          <p:cNvPr id="62" name="Google Shape;62;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63" name="Google Shape;63;p15"/>
          <p:cNvSpPr/>
          <p:nvPr/>
        </p:nvSpPr>
        <p:spPr>
          <a:xfrm>
            <a:off x="0" y="329125"/>
            <a:ext cx="69300" cy="4485300"/>
          </a:xfrm>
          <a:prstGeom prst="rect">
            <a:avLst/>
          </a:prstGeom>
          <a:solidFill>
            <a:srgbClr val="FBBC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4" name="Google Shape;64;p15"/>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Green 2">
  <p:cSld name="BLANK_1_2_1_1">
    <p:spTree>
      <p:nvGrpSpPr>
        <p:cNvPr id="1" name="Shape 65"/>
        <p:cNvGrpSpPr/>
        <p:nvPr/>
      </p:nvGrpSpPr>
      <p:grpSpPr>
        <a:xfrm>
          <a:off x="0" y="0"/>
          <a:ext cx="0" cy="0"/>
          <a:chOff x="0" y="0"/>
          <a:chExt cx="0" cy="0"/>
        </a:xfrm>
      </p:grpSpPr>
      <p:sp>
        <p:nvSpPr>
          <p:cNvPr id="66" name="Google Shape;66;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67" name="Google Shape;67;p16"/>
          <p:cNvSpPr/>
          <p:nvPr/>
        </p:nvSpPr>
        <p:spPr>
          <a:xfrm>
            <a:off x="0" y="329125"/>
            <a:ext cx="69300" cy="4485300"/>
          </a:xfrm>
          <a:prstGeom prst="rect">
            <a:avLst/>
          </a:prstGeom>
          <a:solidFill>
            <a:srgbClr val="34A8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8" name="Google Shape;68;p16"/>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Yellow">
  <p:cSld name="BLANK_1_1">
    <p:spTree>
      <p:nvGrpSpPr>
        <p:cNvPr id="1" name="Shape 69"/>
        <p:cNvGrpSpPr/>
        <p:nvPr/>
      </p:nvGrpSpPr>
      <p:grpSpPr>
        <a:xfrm>
          <a:off x="0" y="0"/>
          <a:ext cx="0" cy="0"/>
          <a:chOff x="0" y="0"/>
          <a:chExt cx="0" cy="0"/>
        </a:xfrm>
      </p:grpSpPr>
      <p:sp>
        <p:nvSpPr>
          <p:cNvPr id="70" name="Google Shape;70;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71" name="Google Shape;71;p17"/>
          <p:cNvSpPr/>
          <p:nvPr/>
        </p:nvSpPr>
        <p:spPr>
          <a:xfrm>
            <a:off x="0" y="329125"/>
            <a:ext cx="69300" cy="753000"/>
          </a:xfrm>
          <a:prstGeom prst="rect">
            <a:avLst/>
          </a:prstGeom>
          <a:solidFill>
            <a:srgbClr val="FBBC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2" name="Google Shape;72;p17"/>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Green">
  <p:cSld name="BLANK_1_1_1">
    <p:spTree>
      <p:nvGrpSpPr>
        <p:cNvPr id="1" name="Shape 73"/>
        <p:cNvGrpSpPr/>
        <p:nvPr/>
      </p:nvGrpSpPr>
      <p:grpSpPr>
        <a:xfrm>
          <a:off x="0" y="0"/>
          <a:ext cx="0" cy="0"/>
          <a:chOff x="0" y="0"/>
          <a:chExt cx="0" cy="0"/>
        </a:xfrm>
      </p:grpSpPr>
      <p:sp>
        <p:nvSpPr>
          <p:cNvPr id="74" name="Google Shape;74;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75" name="Google Shape;75;p18"/>
          <p:cNvSpPr/>
          <p:nvPr/>
        </p:nvSpPr>
        <p:spPr>
          <a:xfrm>
            <a:off x="0" y="329125"/>
            <a:ext cx="69300" cy="753000"/>
          </a:xfrm>
          <a:prstGeom prst="rect">
            <a:avLst/>
          </a:prstGeom>
          <a:solidFill>
            <a:srgbClr val="34A8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6" name="Google Shape;76;p18"/>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Gray">
  <p:cSld name="BLANK_1_1_1_1">
    <p:spTree>
      <p:nvGrpSpPr>
        <p:cNvPr id="1" name="Shape 77"/>
        <p:cNvGrpSpPr/>
        <p:nvPr/>
      </p:nvGrpSpPr>
      <p:grpSpPr>
        <a:xfrm>
          <a:off x="0" y="0"/>
          <a:ext cx="0" cy="0"/>
          <a:chOff x="0" y="0"/>
          <a:chExt cx="0" cy="0"/>
        </a:xfrm>
      </p:grpSpPr>
      <p:sp>
        <p:nvSpPr>
          <p:cNvPr id="78" name="Google Shape;78;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79" name="Google Shape;79;p19"/>
          <p:cNvSpPr/>
          <p:nvPr/>
        </p:nvSpPr>
        <p:spPr>
          <a:xfrm>
            <a:off x="0" y="329125"/>
            <a:ext cx="69300" cy="753000"/>
          </a:xfrm>
          <a:prstGeom prst="rect">
            <a:avLst/>
          </a:prstGeom>
          <a:solidFill>
            <a:srgbClr val="9AA0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0" name="Google Shape;80;p19"/>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5"/>
        <p:cNvGrpSpPr/>
        <p:nvPr/>
      </p:nvGrpSpPr>
      <p:grpSpPr>
        <a:xfrm>
          <a:off x="0" y="0"/>
          <a:ext cx="0" cy="0"/>
          <a:chOff x="0" y="0"/>
          <a:chExt cx="0" cy="0"/>
        </a:xfrm>
      </p:grpSpPr>
      <p:sp>
        <p:nvSpPr>
          <p:cNvPr id="86" name="Google Shape;86;p21"/>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87" name="Google Shape;87;p21"/>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4"/>
        <p:cNvGrpSpPr/>
        <p:nvPr/>
      </p:nvGrpSpPr>
      <p:grpSpPr>
        <a:xfrm>
          <a:off x="0" y="0"/>
          <a:ext cx="0" cy="0"/>
          <a:chOff x="0" y="0"/>
          <a:chExt cx="0" cy="0"/>
        </a:xfrm>
      </p:grpSpPr>
      <p:sp>
        <p:nvSpPr>
          <p:cNvPr id="15" name="Google Shape;15;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6" name="Google Shape;16;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88"/>
        <p:cNvGrpSpPr/>
        <p:nvPr/>
      </p:nvGrpSpPr>
      <p:grpSpPr>
        <a:xfrm>
          <a:off x="0" y="0"/>
          <a:ext cx="0" cy="0"/>
          <a:chOff x="0" y="0"/>
          <a:chExt cx="0" cy="0"/>
        </a:xfrm>
      </p:grpSpPr>
      <p:sp>
        <p:nvSpPr>
          <p:cNvPr id="89" name="Google Shape;89;p22"/>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90" name="Google Shape;90;p2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91"/>
        <p:cNvGrpSpPr/>
        <p:nvPr/>
      </p:nvGrpSpPr>
      <p:grpSpPr>
        <a:xfrm>
          <a:off x="0" y="0"/>
          <a:ext cx="0" cy="0"/>
          <a:chOff x="0" y="0"/>
          <a:chExt cx="0" cy="0"/>
        </a:xfrm>
      </p:grpSpPr>
      <p:sp>
        <p:nvSpPr>
          <p:cNvPr id="92" name="Google Shape;92;p2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93" name="Google Shape;93;p2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94" name="Google Shape;94;p2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95"/>
        <p:cNvGrpSpPr/>
        <p:nvPr/>
      </p:nvGrpSpPr>
      <p:grpSpPr>
        <a:xfrm>
          <a:off x="0" y="0"/>
          <a:ext cx="0" cy="0"/>
          <a:chOff x="0" y="0"/>
          <a:chExt cx="0" cy="0"/>
        </a:xfrm>
      </p:grpSpPr>
      <p:sp>
        <p:nvSpPr>
          <p:cNvPr id="96" name="Google Shape;96;p2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97" name="Google Shape;97;p24"/>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98" name="Google Shape;98;p24"/>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99" name="Google Shape;99;p2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00"/>
        <p:cNvGrpSpPr/>
        <p:nvPr/>
      </p:nvGrpSpPr>
      <p:grpSpPr>
        <a:xfrm>
          <a:off x="0" y="0"/>
          <a:ext cx="0" cy="0"/>
          <a:chOff x="0" y="0"/>
          <a:chExt cx="0" cy="0"/>
        </a:xfrm>
      </p:grpSpPr>
      <p:sp>
        <p:nvSpPr>
          <p:cNvPr id="101" name="Google Shape;101;p2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02" name="Google Shape;102;p2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03"/>
        <p:cNvGrpSpPr/>
        <p:nvPr/>
      </p:nvGrpSpPr>
      <p:grpSpPr>
        <a:xfrm>
          <a:off x="0" y="0"/>
          <a:ext cx="0" cy="0"/>
          <a:chOff x="0" y="0"/>
          <a:chExt cx="0" cy="0"/>
        </a:xfrm>
      </p:grpSpPr>
      <p:sp>
        <p:nvSpPr>
          <p:cNvPr id="104" name="Google Shape;104;p26"/>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05" name="Google Shape;105;p26"/>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106" name="Google Shape;10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07"/>
        <p:cNvGrpSpPr/>
        <p:nvPr/>
      </p:nvGrpSpPr>
      <p:grpSpPr>
        <a:xfrm>
          <a:off x="0" y="0"/>
          <a:ext cx="0" cy="0"/>
          <a:chOff x="0" y="0"/>
          <a:chExt cx="0" cy="0"/>
        </a:xfrm>
      </p:grpSpPr>
      <p:sp>
        <p:nvSpPr>
          <p:cNvPr id="108" name="Google Shape;108;p27"/>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109" name="Google Shape;109;p2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10"/>
        <p:cNvGrpSpPr/>
        <p:nvPr/>
      </p:nvGrpSpPr>
      <p:grpSpPr>
        <a:xfrm>
          <a:off x="0" y="0"/>
          <a:ext cx="0" cy="0"/>
          <a:chOff x="0" y="0"/>
          <a:chExt cx="0" cy="0"/>
        </a:xfrm>
      </p:grpSpPr>
      <p:sp>
        <p:nvSpPr>
          <p:cNvPr id="111" name="Google Shape;111;p28"/>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28"/>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113" name="Google Shape;113;p28"/>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14" name="Google Shape;114;p28"/>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15" name="Google Shape;115;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16"/>
        <p:cNvGrpSpPr/>
        <p:nvPr/>
      </p:nvGrpSpPr>
      <p:grpSpPr>
        <a:xfrm>
          <a:off x="0" y="0"/>
          <a:ext cx="0" cy="0"/>
          <a:chOff x="0" y="0"/>
          <a:chExt cx="0" cy="0"/>
        </a:xfrm>
      </p:grpSpPr>
      <p:sp>
        <p:nvSpPr>
          <p:cNvPr id="117" name="Google Shape;117;p29"/>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rtl="0">
              <a:lnSpc>
                <a:spcPct val="100000"/>
              </a:lnSpc>
              <a:spcBef>
                <a:spcPts val="0"/>
              </a:spcBef>
              <a:spcAft>
                <a:spcPts val="0"/>
              </a:spcAft>
              <a:buSzPts val="1800"/>
              <a:buNone/>
              <a:defRPr/>
            </a:lvl1pPr>
          </a:lstStyle>
          <a:p>
            <a:endParaRPr/>
          </a:p>
        </p:txBody>
      </p:sp>
      <p:sp>
        <p:nvSpPr>
          <p:cNvPr id="118" name="Google Shape;118;p2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19"/>
        <p:cNvGrpSpPr/>
        <p:nvPr/>
      </p:nvGrpSpPr>
      <p:grpSpPr>
        <a:xfrm>
          <a:off x="0" y="0"/>
          <a:ext cx="0" cy="0"/>
          <a:chOff x="0" y="0"/>
          <a:chExt cx="0" cy="0"/>
        </a:xfrm>
      </p:grpSpPr>
      <p:sp>
        <p:nvSpPr>
          <p:cNvPr id="120" name="Google Shape;120;p30"/>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21" name="Google Shape;121;p30"/>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rtl="0">
              <a:spcBef>
                <a:spcPts val="0"/>
              </a:spcBef>
              <a:spcAft>
                <a:spcPts val="0"/>
              </a:spcAft>
              <a:buSzPts val="1800"/>
              <a:buChar char="●"/>
              <a:defRPr/>
            </a:lvl1pPr>
            <a:lvl2pPr marL="914400" lvl="1" indent="-317500" algn="ctr" rtl="0">
              <a:spcBef>
                <a:spcPts val="0"/>
              </a:spcBef>
              <a:spcAft>
                <a:spcPts val="0"/>
              </a:spcAft>
              <a:buSzPts val="1400"/>
              <a:buChar char="○"/>
              <a:defRPr/>
            </a:lvl2pPr>
            <a:lvl3pPr marL="1371600" lvl="2" indent="-317500" algn="ctr" rtl="0">
              <a:spcBef>
                <a:spcPts val="0"/>
              </a:spcBef>
              <a:spcAft>
                <a:spcPts val="0"/>
              </a:spcAft>
              <a:buSzPts val="1400"/>
              <a:buChar char="■"/>
              <a:defRPr/>
            </a:lvl3pPr>
            <a:lvl4pPr marL="1828800" lvl="3" indent="-317500" algn="ctr" rtl="0">
              <a:spcBef>
                <a:spcPts val="0"/>
              </a:spcBef>
              <a:spcAft>
                <a:spcPts val="0"/>
              </a:spcAft>
              <a:buSzPts val="1400"/>
              <a:buChar char="●"/>
              <a:defRPr/>
            </a:lvl4pPr>
            <a:lvl5pPr marL="2286000" lvl="4" indent="-317500" algn="ctr" rtl="0">
              <a:spcBef>
                <a:spcPts val="0"/>
              </a:spcBef>
              <a:spcAft>
                <a:spcPts val="0"/>
              </a:spcAft>
              <a:buSzPts val="1400"/>
              <a:buChar char="○"/>
              <a:defRPr/>
            </a:lvl5pPr>
            <a:lvl6pPr marL="2743200" lvl="5" indent="-317500" algn="ctr" rtl="0">
              <a:spcBef>
                <a:spcPts val="0"/>
              </a:spcBef>
              <a:spcAft>
                <a:spcPts val="0"/>
              </a:spcAft>
              <a:buSzPts val="1400"/>
              <a:buChar char="■"/>
              <a:defRPr/>
            </a:lvl6pPr>
            <a:lvl7pPr marL="3200400" lvl="6" indent="-317500" algn="ctr" rtl="0">
              <a:spcBef>
                <a:spcPts val="0"/>
              </a:spcBef>
              <a:spcAft>
                <a:spcPts val="0"/>
              </a:spcAft>
              <a:buSzPts val="1400"/>
              <a:buChar char="●"/>
              <a:defRPr/>
            </a:lvl7pPr>
            <a:lvl8pPr marL="3657600" lvl="7" indent="-317500" algn="ctr" rtl="0">
              <a:spcBef>
                <a:spcPts val="0"/>
              </a:spcBef>
              <a:spcAft>
                <a:spcPts val="0"/>
              </a:spcAft>
              <a:buSzPts val="1400"/>
              <a:buChar char="○"/>
              <a:defRPr/>
            </a:lvl8pPr>
            <a:lvl9pPr marL="4114800" lvl="8" indent="-317500" algn="ctr" rtl="0">
              <a:spcBef>
                <a:spcPts val="0"/>
              </a:spcBef>
              <a:spcAft>
                <a:spcPts val="0"/>
              </a:spcAft>
              <a:buSzPts val="1400"/>
              <a:buChar char="■"/>
              <a:defRPr/>
            </a:lvl9pPr>
          </a:lstStyle>
          <a:p>
            <a:endParaRPr/>
          </a:p>
        </p:txBody>
      </p:sp>
      <p:sp>
        <p:nvSpPr>
          <p:cNvPr id="122" name="Google Shape;122;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Blue" type="blank">
  <p:cSld name="BLANK">
    <p:spTree>
      <p:nvGrpSpPr>
        <p:cNvPr id="1" name="Shape 123"/>
        <p:cNvGrpSpPr/>
        <p:nvPr/>
      </p:nvGrpSpPr>
      <p:grpSpPr>
        <a:xfrm>
          <a:off x="0" y="0"/>
          <a:ext cx="0" cy="0"/>
          <a:chOff x="0" y="0"/>
          <a:chExt cx="0" cy="0"/>
        </a:xfrm>
      </p:grpSpPr>
      <p:sp>
        <p:nvSpPr>
          <p:cNvPr id="124" name="Google Shape;124;p31"/>
          <p:cNvSpPr/>
          <p:nvPr/>
        </p:nvSpPr>
        <p:spPr>
          <a:xfrm>
            <a:off x="0" y="329125"/>
            <a:ext cx="69300" cy="753000"/>
          </a:xfrm>
          <a:prstGeom prst="rect">
            <a:avLst/>
          </a:pr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25" name="Google Shape;125;p31"/>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7"/>
        <p:cNvGrpSpPr/>
        <p:nvPr/>
      </p:nvGrpSpPr>
      <p:grpSpPr>
        <a:xfrm>
          <a:off x="0" y="0"/>
          <a:ext cx="0" cy="0"/>
          <a:chOff x="0" y="0"/>
          <a:chExt cx="0" cy="0"/>
        </a:xfrm>
      </p:grpSpPr>
      <p:sp>
        <p:nvSpPr>
          <p:cNvPr id="18" name="Google Shape;18;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9" name="Google Shape;19;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0" name="Google Shape;20;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Red">
  <p:cSld name="BLANK_1">
    <p:spTree>
      <p:nvGrpSpPr>
        <p:cNvPr id="1" name="Shape 126"/>
        <p:cNvGrpSpPr/>
        <p:nvPr/>
      </p:nvGrpSpPr>
      <p:grpSpPr>
        <a:xfrm>
          <a:off x="0" y="0"/>
          <a:ext cx="0" cy="0"/>
          <a:chOff x="0" y="0"/>
          <a:chExt cx="0" cy="0"/>
        </a:xfrm>
      </p:grpSpPr>
      <p:sp>
        <p:nvSpPr>
          <p:cNvPr id="127" name="Google Shape;127;p32"/>
          <p:cNvSpPr/>
          <p:nvPr/>
        </p:nvSpPr>
        <p:spPr>
          <a:xfrm>
            <a:off x="0" y="329125"/>
            <a:ext cx="69300" cy="753000"/>
          </a:xfrm>
          <a:prstGeom prst="rect">
            <a:avLst/>
          </a:prstGeom>
          <a:solidFill>
            <a:srgbClr val="EA43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28" name="Google Shape;128;p32"/>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Red 2">
  <p:cSld name="BLANK_1_2">
    <p:spTree>
      <p:nvGrpSpPr>
        <p:cNvPr id="1" name="Shape 129"/>
        <p:cNvGrpSpPr/>
        <p:nvPr/>
      </p:nvGrpSpPr>
      <p:grpSpPr>
        <a:xfrm>
          <a:off x="0" y="0"/>
          <a:ext cx="0" cy="0"/>
          <a:chOff x="0" y="0"/>
          <a:chExt cx="0" cy="0"/>
        </a:xfrm>
      </p:grpSpPr>
      <p:sp>
        <p:nvSpPr>
          <p:cNvPr id="130" name="Google Shape;130;p33"/>
          <p:cNvSpPr/>
          <p:nvPr/>
        </p:nvSpPr>
        <p:spPr>
          <a:xfrm>
            <a:off x="0" y="329125"/>
            <a:ext cx="69300" cy="4485300"/>
          </a:xfrm>
          <a:prstGeom prst="rect">
            <a:avLst/>
          </a:prstGeom>
          <a:solidFill>
            <a:srgbClr val="EA43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1" name="Google Shape;131;p33"/>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Yellow 2">
  <p:cSld name="BLANK_1_2_1">
    <p:spTree>
      <p:nvGrpSpPr>
        <p:cNvPr id="1" name="Shape 132"/>
        <p:cNvGrpSpPr/>
        <p:nvPr/>
      </p:nvGrpSpPr>
      <p:grpSpPr>
        <a:xfrm>
          <a:off x="0" y="0"/>
          <a:ext cx="0" cy="0"/>
          <a:chOff x="0" y="0"/>
          <a:chExt cx="0" cy="0"/>
        </a:xfrm>
      </p:grpSpPr>
      <p:sp>
        <p:nvSpPr>
          <p:cNvPr id="133" name="Google Shape;133;p34"/>
          <p:cNvSpPr/>
          <p:nvPr/>
        </p:nvSpPr>
        <p:spPr>
          <a:xfrm>
            <a:off x="0" y="329125"/>
            <a:ext cx="69300" cy="4485300"/>
          </a:xfrm>
          <a:prstGeom prst="rect">
            <a:avLst/>
          </a:prstGeom>
          <a:solidFill>
            <a:srgbClr val="FBBC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4" name="Google Shape;134;p34"/>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Green 2">
  <p:cSld name="BLANK_1_2_1_1">
    <p:spTree>
      <p:nvGrpSpPr>
        <p:cNvPr id="1" name="Shape 135"/>
        <p:cNvGrpSpPr/>
        <p:nvPr/>
      </p:nvGrpSpPr>
      <p:grpSpPr>
        <a:xfrm>
          <a:off x="0" y="0"/>
          <a:ext cx="0" cy="0"/>
          <a:chOff x="0" y="0"/>
          <a:chExt cx="0" cy="0"/>
        </a:xfrm>
      </p:grpSpPr>
      <p:sp>
        <p:nvSpPr>
          <p:cNvPr id="136" name="Google Shape;136;p35"/>
          <p:cNvSpPr/>
          <p:nvPr/>
        </p:nvSpPr>
        <p:spPr>
          <a:xfrm>
            <a:off x="0" y="329125"/>
            <a:ext cx="69300" cy="4485300"/>
          </a:xfrm>
          <a:prstGeom prst="rect">
            <a:avLst/>
          </a:prstGeom>
          <a:solidFill>
            <a:srgbClr val="34A8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7" name="Google Shape;137;p35"/>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Yellow">
  <p:cSld name="BLANK_1_1">
    <p:spTree>
      <p:nvGrpSpPr>
        <p:cNvPr id="1" name="Shape 138"/>
        <p:cNvGrpSpPr/>
        <p:nvPr/>
      </p:nvGrpSpPr>
      <p:grpSpPr>
        <a:xfrm>
          <a:off x="0" y="0"/>
          <a:ext cx="0" cy="0"/>
          <a:chOff x="0" y="0"/>
          <a:chExt cx="0" cy="0"/>
        </a:xfrm>
      </p:grpSpPr>
      <p:sp>
        <p:nvSpPr>
          <p:cNvPr id="139" name="Google Shape;139;p36"/>
          <p:cNvSpPr/>
          <p:nvPr/>
        </p:nvSpPr>
        <p:spPr>
          <a:xfrm>
            <a:off x="0" y="329125"/>
            <a:ext cx="69300" cy="753000"/>
          </a:xfrm>
          <a:prstGeom prst="rect">
            <a:avLst/>
          </a:prstGeom>
          <a:solidFill>
            <a:srgbClr val="F2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0" name="Google Shape;140;p36"/>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Green">
  <p:cSld name="BLANK_1_1_1">
    <p:spTree>
      <p:nvGrpSpPr>
        <p:cNvPr id="1" name="Shape 141"/>
        <p:cNvGrpSpPr/>
        <p:nvPr/>
      </p:nvGrpSpPr>
      <p:grpSpPr>
        <a:xfrm>
          <a:off x="0" y="0"/>
          <a:ext cx="0" cy="0"/>
          <a:chOff x="0" y="0"/>
          <a:chExt cx="0" cy="0"/>
        </a:xfrm>
      </p:grpSpPr>
      <p:sp>
        <p:nvSpPr>
          <p:cNvPr id="142" name="Google Shape;142;p37"/>
          <p:cNvSpPr/>
          <p:nvPr/>
        </p:nvSpPr>
        <p:spPr>
          <a:xfrm>
            <a:off x="0" y="329125"/>
            <a:ext cx="69300" cy="753000"/>
          </a:xfrm>
          <a:prstGeom prst="rect">
            <a:avLst/>
          </a:prstGeom>
          <a:solidFill>
            <a:srgbClr val="34A8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3" name="Google Shape;143;p37"/>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Gray">
  <p:cSld name="BLANK_1_1_1_1">
    <p:spTree>
      <p:nvGrpSpPr>
        <p:cNvPr id="1" name="Shape 144"/>
        <p:cNvGrpSpPr/>
        <p:nvPr/>
      </p:nvGrpSpPr>
      <p:grpSpPr>
        <a:xfrm>
          <a:off x="0" y="0"/>
          <a:ext cx="0" cy="0"/>
          <a:chOff x="0" y="0"/>
          <a:chExt cx="0" cy="0"/>
        </a:xfrm>
      </p:grpSpPr>
      <p:sp>
        <p:nvSpPr>
          <p:cNvPr id="145" name="Google Shape;145;p38"/>
          <p:cNvSpPr/>
          <p:nvPr/>
        </p:nvSpPr>
        <p:spPr>
          <a:xfrm>
            <a:off x="0" y="329125"/>
            <a:ext cx="69300" cy="753000"/>
          </a:xfrm>
          <a:prstGeom prst="rect">
            <a:avLst/>
          </a:prstGeom>
          <a:solidFill>
            <a:srgbClr val="9AA0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6" name="Google Shape;146;p38"/>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147"/>
        <p:cNvGrpSpPr/>
        <p:nvPr/>
      </p:nvGrpSpPr>
      <p:grpSpPr>
        <a:xfrm>
          <a:off x="0" y="0"/>
          <a:ext cx="0" cy="0"/>
          <a:chOff x="0" y="0"/>
          <a:chExt cx="0" cy="0"/>
        </a:xfrm>
      </p:grpSpPr>
      <p:pic>
        <p:nvPicPr>
          <p:cNvPr id="148" name="Google Shape;148;p39"/>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1"/>
        <p:cNvGrpSpPr/>
        <p:nvPr/>
      </p:nvGrpSpPr>
      <p:grpSpPr>
        <a:xfrm>
          <a:off x="0" y="0"/>
          <a:ext cx="0" cy="0"/>
          <a:chOff x="0" y="0"/>
          <a:chExt cx="0" cy="0"/>
        </a:xfrm>
      </p:grpSpPr>
      <p:sp>
        <p:nvSpPr>
          <p:cNvPr id="22" name="Google Shape;22;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3" name="Google Shape;23;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5" name="Google Shape;25;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6"/>
        <p:cNvGrpSpPr/>
        <p:nvPr/>
      </p:nvGrpSpPr>
      <p:grpSpPr>
        <a:xfrm>
          <a:off x="0" y="0"/>
          <a:ext cx="0" cy="0"/>
          <a:chOff x="0" y="0"/>
          <a:chExt cx="0" cy="0"/>
        </a:xfrm>
      </p:grpSpPr>
      <p:sp>
        <p:nvSpPr>
          <p:cNvPr id="27" name="Google Shape;27;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8" name="Google Shape;28;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9"/>
        <p:cNvGrpSpPr/>
        <p:nvPr/>
      </p:nvGrpSpPr>
      <p:grpSpPr>
        <a:xfrm>
          <a:off x="0" y="0"/>
          <a:ext cx="0" cy="0"/>
          <a:chOff x="0" y="0"/>
          <a:chExt cx="0" cy="0"/>
        </a:xfrm>
      </p:grpSpPr>
      <p:sp>
        <p:nvSpPr>
          <p:cNvPr id="30" name="Google Shape;30;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1" name="Google Shape;31;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2" name="Google Shape;32;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3"/>
        <p:cNvGrpSpPr/>
        <p:nvPr/>
      </p:nvGrpSpPr>
      <p:grpSpPr>
        <a:xfrm>
          <a:off x="0" y="0"/>
          <a:ext cx="0" cy="0"/>
          <a:chOff x="0" y="0"/>
          <a:chExt cx="0" cy="0"/>
        </a:xfrm>
      </p:grpSpPr>
      <p:sp>
        <p:nvSpPr>
          <p:cNvPr id="34" name="Google Shape;34;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5" name="Google Shape;35;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6"/>
        <p:cNvGrpSpPr/>
        <p:nvPr/>
      </p:nvGrpSpPr>
      <p:grpSpPr>
        <a:xfrm>
          <a:off x="0" y="0"/>
          <a:ext cx="0" cy="0"/>
          <a:chOff x="0" y="0"/>
          <a:chExt cx="0" cy="0"/>
        </a:xfrm>
      </p:grpSpPr>
      <p:sp>
        <p:nvSpPr>
          <p:cNvPr id="37" name="Google Shape;37;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9" name="Google Shape;39;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0" name="Google Shape;40;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1" name="Google Shape;41;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2"/>
        <p:cNvGrpSpPr/>
        <p:nvPr/>
      </p:nvGrpSpPr>
      <p:grpSpPr>
        <a:xfrm>
          <a:off x="0" y="0"/>
          <a:ext cx="0" cy="0"/>
          <a:chOff x="0" y="0"/>
          <a:chExt cx="0" cy="0"/>
        </a:xfrm>
      </p:grpSpPr>
      <p:sp>
        <p:nvSpPr>
          <p:cNvPr id="43" name="Google Shape;43;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4" name="Google Shape;44;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slideLayout" Target="../slideLayouts/slideLayout31.xml"/><Relationship Id="rId18" Type="http://schemas.openxmlformats.org/officeDocument/2006/relationships/slideLayout" Target="../slideLayouts/slideLayout36.xml"/><Relationship Id="rId3" Type="http://schemas.openxmlformats.org/officeDocument/2006/relationships/slideLayout" Target="../slideLayouts/slideLayout21.xml"/><Relationship Id="rId21" Type="http://schemas.openxmlformats.org/officeDocument/2006/relationships/image" Target="../media/image3.png"/><Relationship Id="rId7" Type="http://schemas.openxmlformats.org/officeDocument/2006/relationships/slideLayout" Target="../slideLayouts/slideLayout25.xml"/><Relationship Id="rId12" Type="http://schemas.openxmlformats.org/officeDocument/2006/relationships/slideLayout" Target="../slideLayouts/slideLayout30.xml"/><Relationship Id="rId17" Type="http://schemas.openxmlformats.org/officeDocument/2006/relationships/slideLayout" Target="../slideLayouts/slideLayout35.xml"/><Relationship Id="rId2" Type="http://schemas.openxmlformats.org/officeDocument/2006/relationships/slideLayout" Target="../slideLayouts/slideLayout20.xml"/><Relationship Id="rId16" Type="http://schemas.openxmlformats.org/officeDocument/2006/relationships/slideLayout" Target="../slideLayouts/slideLayout34.xml"/><Relationship Id="rId20" Type="http://schemas.openxmlformats.org/officeDocument/2006/relationships/theme" Target="../theme/theme2.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5" Type="http://schemas.openxmlformats.org/officeDocument/2006/relationships/slideLayout" Target="../slideLayouts/slideLayout33.xml"/><Relationship Id="rId10" Type="http://schemas.openxmlformats.org/officeDocument/2006/relationships/slideLayout" Target="../slideLayouts/slideLayout28.xml"/><Relationship Id="rId19" Type="http://schemas.openxmlformats.org/officeDocument/2006/relationships/slideLayout" Target="../slideLayouts/slideLayout37.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81"/>
        <p:cNvGrpSpPr/>
        <p:nvPr/>
      </p:nvGrpSpPr>
      <p:grpSpPr>
        <a:xfrm>
          <a:off x="0" y="0"/>
          <a:ext cx="0" cy="0"/>
          <a:chOff x="0" y="0"/>
          <a:chExt cx="0" cy="0"/>
        </a:xfrm>
      </p:grpSpPr>
      <p:sp>
        <p:nvSpPr>
          <p:cNvPr id="82" name="Google Shape;82;p2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83" name="Google Shape;83;p20"/>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Clr>
                <a:schemeClr val="dk2"/>
              </a:buClr>
              <a:buSzPts val="1800"/>
              <a:buChar char="●"/>
              <a:defRPr sz="1800">
                <a:solidFill>
                  <a:schemeClr val="dk2"/>
                </a:solidFill>
              </a:defRPr>
            </a:lvl1pPr>
            <a:lvl2pPr marL="914400" lvl="1" indent="-317500" rtl="0">
              <a:lnSpc>
                <a:spcPct val="115000"/>
              </a:lnSpc>
              <a:spcBef>
                <a:spcPts val="0"/>
              </a:spcBef>
              <a:spcAft>
                <a:spcPts val="0"/>
              </a:spcAft>
              <a:buClr>
                <a:schemeClr val="dk2"/>
              </a:buClr>
              <a:buSzPts val="1400"/>
              <a:buChar char="○"/>
              <a:defRPr>
                <a:solidFill>
                  <a:schemeClr val="dk2"/>
                </a:solidFill>
              </a:defRPr>
            </a:lvl2pPr>
            <a:lvl3pPr marL="1371600" lvl="2" indent="-317500" rtl="0">
              <a:lnSpc>
                <a:spcPct val="115000"/>
              </a:lnSpc>
              <a:spcBef>
                <a:spcPts val="0"/>
              </a:spcBef>
              <a:spcAft>
                <a:spcPts val="0"/>
              </a:spcAft>
              <a:buClr>
                <a:schemeClr val="dk2"/>
              </a:buClr>
              <a:buSzPts val="1400"/>
              <a:buChar char="■"/>
              <a:defRPr>
                <a:solidFill>
                  <a:schemeClr val="dk2"/>
                </a:solidFill>
              </a:defRPr>
            </a:lvl3pPr>
            <a:lvl4pPr marL="1828800" lvl="3" indent="-317500" rtl="0">
              <a:lnSpc>
                <a:spcPct val="115000"/>
              </a:lnSpc>
              <a:spcBef>
                <a:spcPts val="0"/>
              </a:spcBef>
              <a:spcAft>
                <a:spcPts val="0"/>
              </a:spcAft>
              <a:buClr>
                <a:schemeClr val="dk2"/>
              </a:buClr>
              <a:buSzPts val="1400"/>
              <a:buChar char="●"/>
              <a:defRPr>
                <a:solidFill>
                  <a:schemeClr val="dk2"/>
                </a:solidFill>
              </a:defRPr>
            </a:lvl4pPr>
            <a:lvl5pPr marL="2286000" lvl="4" indent="-317500" rtl="0">
              <a:lnSpc>
                <a:spcPct val="115000"/>
              </a:lnSpc>
              <a:spcBef>
                <a:spcPts val="0"/>
              </a:spcBef>
              <a:spcAft>
                <a:spcPts val="0"/>
              </a:spcAft>
              <a:buClr>
                <a:schemeClr val="dk2"/>
              </a:buClr>
              <a:buSzPts val="1400"/>
              <a:buChar char="○"/>
              <a:defRPr>
                <a:solidFill>
                  <a:schemeClr val="dk2"/>
                </a:solidFill>
              </a:defRPr>
            </a:lvl5pPr>
            <a:lvl6pPr marL="2743200" lvl="5" indent="-317500" rtl="0">
              <a:lnSpc>
                <a:spcPct val="115000"/>
              </a:lnSpc>
              <a:spcBef>
                <a:spcPts val="0"/>
              </a:spcBef>
              <a:spcAft>
                <a:spcPts val="0"/>
              </a:spcAft>
              <a:buClr>
                <a:schemeClr val="dk2"/>
              </a:buClr>
              <a:buSzPts val="1400"/>
              <a:buChar char="■"/>
              <a:defRPr>
                <a:solidFill>
                  <a:schemeClr val="dk2"/>
                </a:solidFill>
              </a:defRPr>
            </a:lvl6pPr>
            <a:lvl7pPr marL="3200400" lvl="6" indent="-317500" rtl="0">
              <a:lnSpc>
                <a:spcPct val="115000"/>
              </a:lnSpc>
              <a:spcBef>
                <a:spcPts val="0"/>
              </a:spcBef>
              <a:spcAft>
                <a:spcPts val="0"/>
              </a:spcAft>
              <a:buClr>
                <a:schemeClr val="dk2"/>
              </a:buClr>
              <a:buSzPts val="1400"/>
              <a:buChar char="●"/>
              <a:defRPr>
                <a:solidFill>
                  <a:schemeClr val="dk2"/>
                </a:solidFill>
              </a:defRPr>
            </a:lvl7pPr>
            <a:lvl8pPr marL="3657600" lvl="7" indent="-317500" rtl="0">
              <a:lnSpc>
                <a:spcPct val="115000"/>
              </a:lnSpc>
              <a:spcBef>
                <a:spcPts val="0"/>
              </a:spcBef>
              <a:spcAft>
                <a:spcPts val="0"/>
              </a:spcAft>
              <a:buClr>
                <a:schemeClr val="dk2"/>
              </a:buClr>
              <a:buSzPts val="1400"/>
              <a:buChar char="○"/>
              <a:defRPr>
                <a:solidFill>
                  <a:schemeClr val="dk2"/>
                </a:solidFill>
              </a:defRPr>
            </a:lvl8pPr>
            <a:lvl9pPr marL="4114800" lvl="8" indent="-317500" rtl="0">
              <a:lnSpc>
                <a:spcPct val="115000"/>
              </a:lnSpc>
              <a:spcBef>
                <a:spcPts val="0"/>
              </a:spcBef>
              <a:spcAft>
                <a:spcPts val="0"/>
              </a:spcAft>
              <a:buClr>
                <a:schemeClr val="dk2"/>
              </a:buClr>
              <a:buSzPts val="1400"/>
              <a:buChar char="■"/>
              <a:defRPr>
                <a:solidFill>
                  <a:schemeClr val="dk2"/>
                </a:solidFill>
              </a:defRPr>
            </a:lvl9pPr>
          </a:lstStyle>
          <a:p>
            <a:endParaRPr/>
          </a:p>
        </p:txBody>
      </p:sp>
      <p:pic>
        <p:nvPicPr>
          <p:cNvPr id="84" name="Google Shape;84;p20"/>
          <p:cNvPicPr preferRelativeResize="0"/>
          <p:nvPr/>
        </p:nvPicPr>
        <p:blipFill>
          <a:blip r:embed="rId21">
            <a:alphaModFix/>
          </a:blip>
          <a:stretch>
            <a:fillRect/>
          </a:stretch>
        </p:blipFill>
        <p:spPr>
          <a:xfrm>
            <a:off x="8421698" y="4841325"/>
            <a:ext cx="464876" cy="15299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 id="2147483683" r:id="rId18"/>
    <p:sldLayoutId id="2147483684" r:id="rId1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3" Type="http://schemas.openxmlformats.org/officeDocument/2006/relationships/hyperlink" Target="https://www.figma.com/proto/9ZNM7uzvpDtii5sj22snHB/FlowerNest_Low-fidelity?node-id=584-155&amp;scaling=min-zoom&amp;page-id=584%3A154&amp;starting-point-node-id=584%3A155" TargetMode="External"/><Relationship Id="rId2" Type="http://schemas.openxmlformats.org/officeDocument/2006/relationships/notesSlide" Target="../notesSlides/notesSlide15.xml"/><Relationship Id="rId1" Type="http://schemas.openxmlformats.org/officeDocument/2006/relationships/slideLayout" Target="../slideLayouts/slideLayout16.xml"/><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17.xml"/><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17.xml"/><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9.xml"/><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17.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17.xml"/><Relationship Id="rId4" Type="http://schemas.openxmlformats.org/officeDocument/2006/relationships/hyperlink" Target="https://www.figma.com/proto/9ZNM7uzvpDtii5sj22snHB/FlowerNest_Low-fidelity?node-id=558-1368&amp;scaling=min-zoom&amp;page-id=558%3A1349" TargetMode="Externa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4285F4"/>
        </a:solidFill>
        <a:effectLst/>
      </p:bgPr>
    </p:bg>
    <p:spTree>
      <p:nvGrpSpPr>
        <p:cNvPr id="1" name="Shape 152"/>
        <p:cNvGrpSpPr/>
        <p:nvPr/>
      </p:nvGrpSpPr>
      <p:grpSpPr>
        <a:xfrm>
          <a:off x="0" y="0"/>
          <a:ext cx="0" cy="0"/>
          <a:chOff x="0" y="0"/>
          <a:chExt cx="0" cy="0"/>
        </a:xfrm>
      </p:grpSpPr>
      <p:sp>
        <p:nvSpPr>
          <p:cNvPr id="153" name="Google Shape;153;p40"/>
          <p:cNvSpPr txBox="1"/>
          <p:nvPr/>
        </p:nvSpPr>
        <p:spPr>
          <a:xfrm>
            <a:off x="517649" y="1832850"/>
            <a:ext cx="8626351" cy="677078"/>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3200" dirty="0">
                <a:solidFill>
                  <a:srgbClr val="FFFFFF"/>
                </a:solidFill>
                <a:latin typeface="Open Sans SemiBold"/>
                <a:ea typeface="Open Sans SemiBold"/>
                <a:cs typeface="Open Sans SemiBold"/>
                <a:sym typeface="Open Sans SemiBold"/>
              </a:rPr>
              <a:t>FlowerNest-Flower catalogue App Design</a:t>
            </a:r>
            <a:endParaRPr sz="3200" dirty="0">
              <a:solidFill>
                <a:srgbClr val="FFFFFF"/>
              </a:solidFill>
              <a:latin typeface="Open Sans SemiBold"/>
              <a:ea typeface="Open Sans SemiBold"/>
              <a:cs typeface="Open Sans SemiBold"/>
              <a:sym typeface="Open Sans SemiBold"/>
            </a:endParaRPr>
          </a:p>
        </p:txBody>
      </p:sp>
      <p:sp>
        <p:nvSpPr>
          <p:cNvPr id="154" name="Google Shape;154;p40"/>
          <p:cNvSpPr txBox="1"/>
          <p:nvPr/>
        </p:nvSpPr>
        <p:spPr>
          <a:xfrm>
            <a:off x="517675" y="2769663"/>
            <a:ext cx="49311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dirty="0">
                <a:solidFill>
                  <a:srgbClr val="FFFFFF"/>
                </a:solidFill>
                <a:latin typeface="Open Sans"/>
                <a:ea typeface="Open Sans"/>
                <a:cs typeface="Open Sans"/>
                <a:sym typeface="Open Sans"/>
              </a:rPr>
              <a:t>Sindhu Kodihal</a:t>
            </a:r>
            <a:endParaRPr sz="2400" dirty="0">
              <a:solidFill>
                <a:srgbClr val="FFFFFF"/>
              </a:solidFill>
              <a:latin typeface="Open Sans"/>
              <a:ea typeface="Open Sans"/>
              <a:cs typeface="Open Sans"/>
              <a:sym typeface="Open Sans"/>
            </a:endParaRPr>
          </a:p>
        </p:txBody>
      </p:sp>
      <p:cxnSp>
        <p:nvCxnSpPr>
          <p:cNvPr id="155" name="Google Shape;155;p40"/>
          <p:cNvCxnSpPr/>
          <p:nvPr/>
        </p:nvCxnSpPr>
        <p:spPr>
          <a:xfrm rot="10800000">
            <a:off x="517650" y="2670825"/>
            <a:ext cx="5808000" cy="0"/>
          </a:xfrm>
          <a:prstGeom prst="straightConnector1">
            <a:avLst/>
          </a:prstGeom>
          <a:noFill/>
          <a:ln w="19050" cap="flat" cmpd="sng">
            <a:solidFill>
              <a:srgbClr val="FFFFFF"/>
            </a:solidFill>
            <a:prstDash val="solid"/>
            <a:round/>
            <a:headEnd type="none" w="med" len="med"/>
            <a:tailEnd type="none" w="med" len="med"/>
          </a:ln>
        </p:spPr>
      </p:cxnSp>
      <p:pic>
        <p:nvPicPr>
          <p:cNvPr id="156" name="Google Shape;156;p40"/>
          <p:cNvPicPr preferRelativeResize="0"/>
          <p:nvPr/>
        </p:nvPicPr>
        <p:blipFill>
          <a:blip r:embed="rId3">
            <a:alphaModFix/>
          </a:blip>
          <a:stretch>
            <a:fillRect/>
          </a:stretch>
        </p:blipFill>
        <p:spPr>
          <a:xfrm>
            <a:off x="8421700" y="4841325"/>
            <a:ext cx="464875" cy="1566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29900"/>
        </a:solidFill>
        <a:effectLst/>
      </p:bgPr>
    </p:bg>
    <p:spTree>
      <p:nvGrpSpPr>
        <p:cNvPr id="1" name="Shape 243"/>
        <p:cNvGrpSpPr/>
        <p:nvPr/>
      </p:nvGrpSpPr>
      <p:grpSpPr>
        <a:xfrm>
          <a:off x="0" y="0"/>
          <a:ext cx="0" cy="0"/>
          <a:chOff x="0" y="0"/>
          <a:chExt cx="0" cy="0"/>
        </a:xfrm>
      </p:grpSpPr>
      <p:sp>
        <p:nvSpPr>
          <p:cNvPr id="244" name="Google Shape;244;p49"/>
          <p:cNvSpPr txBox="1"/>
          <p:nvPr/>
        </p:nvSpPr>
        <p:spPr>
          <a:xfrm>
            <a:off x="3721275" y="1886850"/>
            <a:ext cx="6302100" cy="1369800"/>
          </a:xfrm>
          <a:prstGeom prst="rect">
            <a:avLst/>
          </a:prstGeom>
          <a:noFill/>
          <a:ln>
            <a:noFill/>
          </a:ln>
        </p:spPr>
        <p:txBody>
          <a:bodyPr spcFirstLastPara="1" wrap="square" lIns="91425" tIns="91425" rIns="91425" bIns="91425" anchor="t" anchorCtr="0">
            <a:spAutoFit/>
          </a:bodyPr>
          <a:lstStyle/>
          <a:p>
            <a:pPr marL="457200" lvl="0" indent="-317500" algn="l" rtl="0">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Paper wireframes</a:t>
            </a:r>
            <a:endParaRPr>
              <a:solidFill>
                <a:srgbClr val="FFFFFF"/>
              </a:solidFill>
              <a:latin typeface="Open Sans"/>
              <a:ea typeface="Open Sans"/>
              <a:cs typeface="Open Sans"/>
              <a:sym typeface="Open Sans"/>
            </a:endParaRPr>
          </a:p>
          <a:p>
            <a:pPr marL="457200" lvl="0" indent="-317500" algn="l" rtl="0">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Digital wireframes</a:t>
            </a:r>
            <a:endParaRPr>
              <a:solidFill>
                <a:srgbClr val="FFFFFF"/>
              </a:solidFill>
              <a:latin typeface="Open Sans"/>
              <a:ea typeface="Open Sans"/>
              <a:cs typeface="Open Sans"/>
              <a:sym typeface="Open Sans"/>
            </a:endParaRPr>
          </a:p>
          <a:p>
            <a:pPr marL="457200" lvl="0" indent="-317500" algn="l" rtl="0">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Low-fidelity prototype</a:t>
            </a:r>
            <a:endParaRPr>
              <a:solidFill>
                <a:srgbClr val="FFFFFF"/>
              </a:solidFill>
              <a:latin typeface="Open Sans"/>
              <a:ea typeface="Open Sans"/>
              <a:cs typeface="Open Sans"/>
              <a:sym typeface="Open Sans"/>
            </a:endParaRPr>
          </a:p>
          <a:p>
            <a:pPr marL="457200" lvl="0" indent="-317500" algn="l" rtl="0">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Usability studies</a:t>
            </a:r>
            <a:endParaRPr>
              <a:solidFill>
                <a:srgbClr val="FFFFFF"/>
              </a:solidFill>
              <a:latin typeface="Open Sans"/>
              <a:ea typeface="Open Sans"/>
              <a:cs typeface="Open Sans"/>
              <a:sym typeface="Open Sans"/>
            </a:endParaRPr>
          </a:p>
        </p:txBody>
      </p:sp>
      <p:sp>
        <p:nvSpPr>
          <p:cNvPr id="245" name="Google Shape;245;p49"/>
          <p:cNvSpPr txBox="1"/>
          <p:nvPr/>
        </p:nvSpPr>
        <p:spPr>
          <a:xfrm>
            <a:off x="-468875" y="2082300"/>
            <a:ext cx="3704400" cy="978900"/>
          </a:xfrm>
          <a:prstGeom prst="rect">
            <a:avLst/>
          </a:prstGeom>
          <a:noFill/>
          <a:ln>
            <a:noFill/>
          </a:ln>
        </p:spPr>
        <p:txBody>
          <a:bodyPr spcFirstLastPara="1" wrap="square" lIns="91425" tIns="91425" rIns="91425" bIns="91425" anchor="t" anchorCtr="0">
            <a:spAutoFit/>
          </a:bodyPr>
          <a:lstStyle/>
          <a:p>
            <a:pPr marL="0" lvl="0" indent="0" algn="r" rtl="0">
              <a:lnSpc>
                <a:spcPct val="115000"/>
              </a:lnSpc>
              <a:spcBef>
                <a:spcPts val="0"/>
              </a:spcBef>
              <a:spcAft>
                <a:spcPts val="0"/>
              </a:spcAft>
              <a:buClr>
                <a:schemeClr val="dk1"/>
              </a:buClr>
              <a:buSzPts val="1100"/>
              <a:buFont typeface="Arial"/>
              <a:buNone/>
            </a:pPr>
            <a:r>
              <a:rPr lang="en" sz="2400">
                <a:solidFill>
                  <a:srgbClr val="FFFFFF"/>
                </a:solidFill>
                <a:latin typeface="Open Sans"/>
                <a:ea typeface="Open Sans"/>
                <a:cs typeface="Open Sans"/>
                <a:sym typeface="Open Sans"/>
              </a:rPr>
              <a:t>Starting</a:t>
            </a:r>
            <a:endParaRPr sz="2400">
              <a:solidFill>
                <a:srgbClr val="FFFFFF"/>
              </a:solidFill>
              <a:latin typeface="Open Sans"/>
              <a:ea typeface="Open Sans"/>
              <a:cs typeface="Open Sans"/>
              <a:sym typeface="Open Sans"/>
            </a:endParaRPr>
          </a:p>
          <a:p>
            <a:pPr marL="0" lvl="0" indent="0" algn="r" rtl="0">
              <a:lnSpc>
                <a:spcPct val="115000"/>
              </a:lnSpc>
              <a:spcBef>
                <a:spcPts val="0"/>
              </a:spcBef>
              <a:spcAft>
                <a:spcPts val="0"/>
              </a:spcAft>
              <a:buNone/>
            </a:pPr>
            <a:r>
              <a:rPr lang="en" sz="2400">
                <a:solidFill>
                  <a:srgbClr val="FFFFFF"/>
                </a:solidFill>
                <a:latin typeface="Open Sans"/>
                <a:ea typeface="Open Sans"/>
                <a:cs typeface="Open Sans"/>
                <a:sym typeface="Open Sans"/>
              </a:rPr>
              <a:t>the design</a:t>
            </a:r>
            <a:endParaRPr sz="2400">
              <a:solidFill>
                <a:srgbClr val="FFFFFF"/>
              </a:solidFill>
              <a:latin typeface="Open Sans"/>
              <a:ea typeface="Open Sans"/>
              <a:cs typeface="Open Sans"/>
              <a:sym typeface="Open Sans"/>
            </a:endParaRPr>
          </a:p>
        </p:txBody>
      </p:sp>
      <p:cxnSp>
        <p:nvCxnSpPr>
          <p:cNvPr id="246" name="Google Shape;246;p49"/>
          <p:cNvCxnSpPr/>
          <p:nvPr/>
        </p:nvCxnSpPr>
        <p:spPr>
          <a:xfrm>
            <a:off x="3460100" y="1032150"/>
            <a:ext cx="36600" cy="3079200"/>
          </a:xfrm>
          <a:prstGeom prst="straightConnector1">
            <a:avLst/>
          </a:prstGeom>
          <a:noFill/>
          <a:ln w="19050" cap="flat" cmpd="sng">
            <a:solidFill>
              <a:srgbClr val="FFFFFF"/>
            </a:solidFill>
            <a:prstDash val="solid"/>
            <a:round/>
            <a:headEnd type="none" w="med" len="med"/>
            <a:tailEnd type="none" w="med" len="med"/>
          </a:ln>
        </p:spPr>
      </p:cxn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2" name="Google Shape;252;p50"/>
          <p:cNvSpPr txBox="1"/>
          <p:nvPr/>
        </p:nvSpPr>
        <p:spPr>
          <a:xfrm>
            <a:off x="517675" y="524350"/>
            <a:ext cx="70008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a:solidFill>
                  <a:srgbClr val="5F6368"/>
                </a:solidFill>
                <a:latin typeface="Open Sans"/>
                <a:ea typeface="Open Sans"/>
                <a:cs typeface="Open Sans"/>
                <a:sym typeface="Open Sans"/>
              </a:rPr>
              <a:t>Paper wireframes </a:t>
            </a:r>
            <a:endParaRPr sz="2400">
              <a:solidFill>
                <a:srgbClr val="5F6368"/>
              </a:solidFill>
              <a:latin typeface="Open Sans"/>
              <a:ea typeface="Open Sans"/>
              <a:cs typeface="Open Sans"/>
              <a:sym typeface="Open Sans"/>
            </a:endParaRPr>
          </a:p>
        </p:txBody>
      </p:sp>
      <p:sp>
        <p:nvSpPr>
          <p:cNvPr id="253" name="Google Shape;253;p50"/>
          <p:cNvSpPr txBox="1"/>
          <p:nvPr/>
        </p:nvSpPr>
        <p:spPr>
          <a:xfrm>
            <a:off x="517675" y="1339666"/>
            <a:ext cx="2421300" cy="3785621"/>
          </a:xfrm>
          <a:prstGeom prst="rect">
            <a:avLst/>
          </a:prstGeom>
          <a:noFill/>
          <a:ln>
            <a:noFill/>
          </a:ln>
        </p:spPr>
        <p:txBody>
          <a:bodyPr spcFirstLastPara="1" wrap="square" lIns="0" tIns="91425" rIns="91425" bIns="91425" anchor="t" anchorCtr="0">
            <a:spAutoFit/>
          </a:bodyPr>
          <a:lstStyle/>
          <a:p>
            <a:pPr marL="0" lvl="0" indent="0" algn="l" rtl="0">
              <a:lnSpc>
                <a:spcPct val="150000"/>
              </a:lnSpc>
              <a:spcBef>
                <a:spcPts val="0"/>
              </a:spcBef>
              <a:spcAft>
                <a:spcPts val="0"/>
              </a:spcAft>
              <a:buClr>
                <a:schemeClr val="dk1"/>
              </a:buClr>
              <a:buSzPts val="1100"/>
              <a:buFont typeface="Arial"/>
              <a:buNone/>
            </a:pPr>
            <a:r>
              <a:rPr lang="en-US" sz="1200" b="0" i="0" u="none" strike="noStrike" dirty="0">
                <a:solidFill>
                  <a:srgbClr val="5F6368"/>
                </a:solidFill>
                <a:effectLst/>
                <a:latin typeface="Open Sans" panose="020B0606030504020204" pitchFamily="34" charset="0"/>
              </a:rPr>
              <a:t>Taking the time to draft iterations of each screen of the app on paper ensured that the elements that made it to digital wireframes would be well-suited to address user pain points. For the home screen, I prioritized a </a:t>
            </a:r>
            <a:r>
              <a:rPr lang="en-US" sz="1200" b="1" i="0" u="none" strike="noStrike" dirty="0">
                <a:solidFill>
                  <a:srgbClr val="5F6368"/>
                </a:solidFill>
                <a:effectLst/>
                <a:latin typeface="Open Sans" panose="020B0606030504020204" pitchFamily="34" charset="0"/>
              </a:rPr>
              <a:t>quick and easy ordering process</a:t>
            </a:r>
            <a:r>
              <a:rPr lang="en-US" sz="1200" b="0" i="0" u="none" strike="noStrike" dirty="0">
                <a:solidFill>
                  <a:srgbClr val="5F6368"/>
                </a:solidFill>
                <a:effectLst/>
                <a:latin typeface="Open Sans" panose="020B0606030504020204" pitchFamily="34" charset="0"/>
              </a:rPr>
              <a:t> to help users save time.</a:t>
            </a:r>
          </a:p>
          <a:p>
            <a:pPr marL="0" lvl="0" indent="0" algn="l" rtl="0">
              <a:lnSpc>
                <a:spcPct val="150000"/>
              </a:lnSpc>
              <a:spcBef>
                <a:spcPts val="0"/>
              </a:spcBef>
              <a:spcAft>
                <a:spcPts val="0"/>
              </a:spcAft>
              <a:buClr>
                <a:schemeClr val="dk1"/>
              </a:buClr>
              <a:buSzPts val="1100"/>
              <a:buFont typeface="Arial"/>
              <a:buNone/>
            </a:pPr>
            <a:endParaRPr lang="en-US" sz="1200" dirty="0">
              <a:solidFill>
                <a:srgbClr val="5F6368"/>
              </a:solidFill>
              <a:latin typeface="Open Sans" panose="020B0606030504020204" pitchFamily="34" charset="0"/>
            </a:endParaRPr>
          </a:p>
          <a:p>
            <a:pPr marL="0" lvl="0" indent="0" algn="l" rtl="0">
              <a:lnSpc>
                <a:spcPct val="150000"/>
              </a:lnSpc>
              <a:spcBef>
                <a:spcPts val="0"/>
              </a:spcBef>
              <a:spcAft>
                <a:spcPts val="0"/>
              </a:spcAft>
              <a:buClr>
                <a:schemeClr val="dk1"/>
              </a:buClr>
              <a:buSzPts val="1100"/>
              <a:buFont typeface="Arial"/>
              <a:buNone/>
            </a:pPr>
            <a:r>
              <a:rPr lang="en-US" sz="1200" b="0" i="0" u="none" strike="noStrike" dirty="0">
                <a:solidFill>
                  <a:srgbClr val="5F6368"/>
                </a:solidFill>
                <a:effectLst/>
                <a:latin typeface="Open Sans" panose="020B0606030504020204" pitchFamily="34" charset="0"/>
              </a:rPr>
              <a:t>This here is an example of how I came to design the </a:t>
            </a:r>
            <a:r>
              <a:rPr lang="en-US" sz="1200" b="0" i="0" u="none" strike="noStrike" dirty="0" err="1">
                <a:solidFill>
                  <a:srgbClr val="5F6368"/>
                </a:solidFill>
                <a:effectLst/>
                <a:latin typeface="Open Sans" panose="020B0606030504020204" pitchFamily="34" charset="0"/>
              </a:rPr>
              <a:t>homescreen</a:t>
            </a:r>
            <a:r>
              <a:rPr lang="en-US" sz="1200" b="0" i="0" u="none" strike="noStrike" dirty="0">
                <a:solidFill>
                  <a:srgbClr val="5F6368"/>
                </a:solidFill>
                <a:effectLst/>
                <a:latin typeface="Open Sans" panose="020B0606030504020204" pitchFamily="34" charset="0"/>
              </a:rPr>
              <a:t> of the app </a:t>
            </a:r>
            <a:endParaRPr sz="1200" dirty="0"/>
          </a:p>
        </p:txBody>
      </p:sp>
      <p:sp>
        <p:nvSpPr>
          <p:cNvPr id="254" name="Google Shape;254;p50"/>
          <p:cNvSpPr txBox="1"/>
          <p:nvPr/>
        </p:nvSpPr>
        <p:spPr>
          <a:xfrm>
            <a:off x="5830075" y="1833000"/>
            <a:ext cx="1695600" cy="1477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rgbClr val="5F6368"/>
                </a:solidFill>
                <a:latin typeface="Open Sans"/>
                <a:ea typeface="Open Sans"/>
                <a:cs typeface="Open Sans"/>
                <a:sym typeface="Open Sans"/>
              </a:rPr>
              <a:t>Image of paper wireframes including five different versions of the same screen and one image of the new, refined version</a:t>
            </a:r>
            <a:endParaRPr sz="1200">
              <a:solidFill>
                <a:srgbClr val="5F6368"/>
              </a:solidFill>
              <a:latin typeface="Open Sans"/>
              <a:ea typeface="Open Sans"/>
              <a:cs typeface="Open Sans"/>
              <a:sym typeface="Open Sans"/>
            </a:endParaRPr>
          </a:p>
        </p:txBody>
      </p:sp>
      <p:pic>
        <p:nvPicPr>
          <p:cNvPr id="3" name="Picture 2">
            <a:extLst>
              <a:ext uri="{FF2B5EF4-FFF2-40B4-BE49-F238E27FC236}">
                <a16:creationId xmlns:a16="http://schemas.microsoft.com/office/drawing/2014/main" id="{796CE815-206E-4D98-3024-E77143C19088}"/>
              </a:ext>
            </a:extLst>
          </p:cNvPr>
          <p:cNvPicPr>
            <a:picLocks noChangeAspect="1"/>
          </p:cNvPicPr>
          <p:nvPr/>
        </p:nvPicPr>
        <p:blipFill>
          <a:blip r:embed="rId3"/>
          <a:stretch>
            <a:fillRect/>
          </a:stretch>
        </p:blipFill>
        <p:spPr>
          <a:xfrm rot="16200000">
            <a:off x="4636115" y="-58285"/>
            <a:ext cx="3675824" cy="4841097"/>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p51"/>
          <p:cNvSpPr txBox="1"/>
          <p:nvPr/>
        </p:nvSpPr>
        <p:spPr>
          <a:xfrm>
            <a:off x="517675" y="524350"/>
            <a:ext cx="70008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a:solidFill>
                  <a:srgbClr val="5F6368"/>
                </a:solidFill>
                <a:latin typeface="Open Sans"/>
                <a:ea typeface="Open Sans"/>
                <a:cs typeface="Open Sans"/>
                <a:sym typeface="Open Sans"/>
              </a:rPr>
              <a:t>Digital wireframes </a:t>
            </a:r>
            <a:endParaRPr sz="2400">
              <a:solidFill>
                <a:srgbClr val="5F6368"/>
              </a:solidFill>
              <a:latin typeface="Open Sans"/>
              <a:ea typeface="Open Sans"/>
              <a:cs typeface="Open Sans"/>
              <a:sym typeface="Open Sans"/>
            </a:endParaRPr>
          </a:p>
        </p:txBody>
      </p:sp>
      <p:sp>
        <p:nvSpPr>
          <p:cNvPr id="260" name="Google Shape;260;p51"/>
          <p:cNvSpPr txBox="1"/>
          <p:nvPr/>
        </p:nvSpPr>
        <p:spPr>
          <a:xfrm>
            <a:off x="517675" y="1522550"/>
            <a:ext cx="2421300" cy="1292631"/>
          </a:xfrm>
          <a:prstGeom prst="rect">
            <a:avLst/>
          </a:prstGeom>
          <a:noFill/>
          <a:ln>
            <a:noFill/>
          </a:ln>
        </p:spPr>
        <p:txBody>
          <a:bodyPr spcFirstLastPara="1" wrap="square" lIns="0" tIns="91425" rIns="91425" bIns="91425" anchor="t" anchorCtr="0">
            <a:spAutoFit/>
          </a:bodyPr>
          <a:lstStyle/>
          <a:p>
            <a:pPr marL="0" lvl="0" indent="0" algn="l" rtl="0">
              <a:lnSpc>
                <a:spcPct val="150000"/>
              </a:lnSpc>
              <a:spcBef>
                <a:spcPts val="0"/>
              </a:spcBef>
              <a:spcAft>
                <a:spcPts val="0"/>
              </a:spcAft>
              <a:buClr>
                <a:schemeClr val="dk1"/>
              </a:buClr>
              <a:buSzPts val="1100"/>
              <a:buFont typeface="Arial"/>
              <a:buNone/>
            </a:pPr>
            <a:r>
              <a:rPr lang="en-US" sz="1200" b="0" i="0" u="none" strike="noStrike" dirty="0">
                <a:solidFill>
                  <a:srgbClr val="5F6368"/>
                </a:solidFill>
                <a:effectLst/>
                <a:latin typeface="Open Sans" panose="020B0606030504020204" pitchFamily="34" charset="0"/>
              </a:rPr>
              <a:t>As the initial design phase continued, I made sure to base screen designs on feedback and findings from  the user research.</a:t>
            </a:r>
            <a:endParaRPr sz="1200" dirty="0"/>
          </a:p>
        </p:txBody>
      </p:sp>
      <p:sp>
        <p:nvSpPr>
          <p:cNvPr id="263" name="Google Shape;263;p51"/>
          <p:cNvSpPr txBox="1"/>
          <p:nvPr/>
        </p:nvSpPr>
        <p:spPr>
          <a:xfrm>
            <a:off x="3506850" y="369634"/>
            <a:ext cx="1100400" cy="1107965"/>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dirty="0">
                <a:solidFill>
                  <a:srgbClr val="5F6368"/>
                </a:solidFill>
                <a:latin typeface="Open Sans"/>
                <a:ea typeface="Open Sans"/>
                <a:cs typeface="Open Sans"/>
                <a:sym typeface="Open Sans"/>
              </a:rPr>
              <a:t>This button here helps users to search any item easily from the homepage</a:t>
            </a:r>
            <a:endParaRPr sz="1000" dirty="0">
              <a:solidFill>
                <a:srgbClr val="5F6368"/>
              </a:solidFill>
              <a:latin typeface="Open Sans"/>
              <a:ea typeface="Open Sans"/>
              <a:cs typeface="Open Sans"/>
              <a:sym typeface="Open Sans"/>
            </a:endParaRPr>
          </a:p>
        </p:txBody>
      </p:sp>
      <p:sp>
        <p:nvSpPr>
          <p:cNvPr id="265" name="Google Shape;265;p51"/>
          <p:cNvSpPr txBox="1"/>
          <p:nvPr/>
        </p:nvSpPr>
        <p:spPr>
          <a:xfrm>
            <a:off x="5363575" y="1833000"/>
            <a:ext cx="1892400" cy="1108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rgbClr val="5F6368"/>
                </a:solidFill>
                <a:latin typeface="Open Sans"/>
                <a:ea typeface="Open Sans"/>
                <a:cs typeface="Open Sans"/>
                <a:sym typeface="Open Sans"/>
              </a:rPr>
              <a:t>Insert first wireframe example that demonstrates design thinking aligned with user research </a:t>
            </a:r>
            <a:endParaRPr sz="1200">
              <a:solidFill>
                <a:srgbClr val="5F6368"/>
              </a:solidFill>
              <a:latin typeface="Open Sans"/>
              <a:ea typeface="Open Sans"/>
              <a:cs typeface="Open Sans"/>
              <a:sym typeface="Open Sans"/>
            </a:endParaRPr>
          </a:p>
        </p:txBody>
      </p:sp>
      <p:sp>
        <p:nvSpPr>
          <p:cNvPr id="266" name="Google Shape;266;p51"/>
          <p:cNvSpPr txBox="1"/>
          <p:nvPr/>
        </p:nvSpPr>
        <p:spPr>
          <a:xfrm>
            <a:off x="7999700" y="984600"/>
            <a:ext cx="1100400" cy="95407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dirty="0">
                <a:solidFill>
                  <a:srgbClr val="5F6368"/>
                </a:solidFill>
                <a:latin typeface="Open Sans"/>
                <a:ea typeface="Open Sans"/>
                <a:cs typeface="Open Sans"/>
                <a:sym typeface="Open Sans"/>
              </a:rPr>
              <a:t>This buttons makes it easier to chose from many options available.</a:t>
            </a:r>
            <a:endParaRPr sz="1000" dirty="0">
              <a:solidFill>
                <a:srgbClr val="5F6368"/>
              </a:solidFill>
              <a:latin typeface="Open Sans"/>
              <a:ea typeface="Open Sans"/>
              <a:cs typeface="Open Sans"/>
              <a:sym typeface="Open Sans"/>
            </a:endParaRPr>
          </a:p>
        </p:txBody>
      </p:sp>
      <p:pic>
        <p:nvPicPr>
          <p:cNvPr id="3" name="Picture 2">
            <a:extLst>
              <a:ext uri="{FF2B5EF4-FFF2-40B4-BE49-F238E27FC236}">
                <a16:creationId xmlns:a16="http://schemas.microsoft.com/office/drawing/2014/main" id="{232FA5F8-5153-7835-7CB1-090E4DF2CA47}"/>
              </a:ext>
            </a:extLst>
          </p:cNvPr>
          <p:cNvPicPr>
            <a:picLocks noChangeAspect="1"/>
          </p:cNvPicPr>
          <p:nvPr/>
        </p:nvPicPr>
        <p:blipFill>
          <a:blip r:embed="rId3"/>
          <a:stretch>
            <a:fillRect/>
          </a:stretch>
        </p:blipFill>
        <p:spPr>
          <a:xfrm>
            <a:off x="5190175" y="215341"/>
            <a:ext cx="2201554" cy="4789502"/>
          </a:xfrm>
          <a:prstGeom prst="rect">
            <a:avLst/>
          </a:prstGeom>
          <a:effectLst>
            <a:outerShdw blurRad="63500" sx="102000" sy="102000" algn="ctr" rotWithShape="0">
              <a:prstClr val="black">
                <a:alpha val="40000"/>
              </a:prstClr>
            </a:outerShdw>
          </a:effectLst>
        </p:spPr>
      </p:pic>
      <p:cxnSp>
        <p:nvCxnSpPr>
          <p:cNvPr id="262" name="Google Shape;262;p51"/>
          <p:cNvCxnSpPr/>
          <p:nvPr/>
        </p:nvCxnSpPr>
        <p:spPr>
          <a:xfrm>
            <a:off x="4565525" y="769834"/>
            <a:ext cx="918900" cy="0"/>
          </a:xfrm>
          <a:prstGeom prst="straightConnector1">
            <a:avLst/>
          </a:prstGeom>
          <a:noFill/>
          <a:ln w="19050" cap="flat" cmpd="sng">
            <a:solidFill>
              <a:srgbClr val="FBBC04"/>
            </a:solidFill>
            <a:prstDash val="solid"/>
            <a:round/>
            <a:headEnd type="none" w="med" len="med"/>
            <a:tailEnd type="triangle" w="med" len="med"/>
          </a:ln>
        </p:spPr>
      </p:cxnSp>
      <p:sp>
        <p:nvSpPr>
          <p:cNvPr id="4" name="Google Shape;263;p51">
            <a:extLst>
              <a:ext uri="{FF2B5EF4-FFF2-40B4-BE49-F238E27FC236}">
                <a16:creationId xmlns:a16="http://schemas.microsoft.com/office/drawing/2014/main" id="{1F8A6A1A-6D0A-23C0-D6B3-8F1BB1045C1F}"/>
              </a:ext>
            </a:extLst>
          </p:cNvPr>
          <p:cNvSpPr txBox="1"/>
          <p:nvPr/>
        </p:nvSpPr>
        <p:spPr>
          <a:xfrm>
            <a:off x="3626275" y="1782127"/>
            <a:ext cx="1100400" cy="80018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dirty="0">
                <a:solidFill>
                  <a:srgbClr val="5F6368"/>
                </a:solidFill>
                <a:latin typeface="Open Sans"/>
                <a:ea typeface="Open Sans"/>
                <a:cs typeface="Open Sans"/>
                <a:sym typeface="Open Sans"/>
              </a:rPr>
              <a:t>This is an additional button on the homescreen.</a:t>
            </a:r>
            <a:endParaRPr sz="1000" dirty="0">
              <a:solidFill>
                <a:srgbClr val="5F6368"/>
              </a:solidFill>
              <a:latin typeface="Open Sans"/>
              <a:ea typeface="Open Sans"/>
              <a:cs typeface="Open Sans"/>
              <a:sym typeface="Open Sans"/>
            </a:endParaRPr>
          </a:p>
        </p:txBody>
      </p:sp>
      <p:cxnSp>
        <p:nvCxnSpPr>
          <p:cNvPr id="5" name="Google Shape;262;p51">
            <a:extLst>
              <a:ext uri="{FF2B5EF4-FFF2-40B4-BE49-F238E27FC236}">
                <a16:creationId xmlns:a16="http://schemas.microsoft.com/office/drawing/2014/main" id="{9AC6D1AC-28D2-55D4-616E-DA3B7668616F}"/>
              </a:ext>
            </a:extLst>
          </p:cNvPr>
          <p:cNvCxnSpPr/>
          <p:nvPr/>
        </p:nvCxnSpPr>
        <p:spPr>
          <a:xfrm>
            <a:off x="4572000" y="2187279"/>
            <a:ext cx="918900" cy="0"/>
          </a:xfrm>
          <a:prstGeom prst="straightConnector1">
            <a:avLst/>
          </a:prstGeom>
          <a:noFill/>
          <a:ln w="19050" cap="flat" cmpd="sng">
            <a:solidFill>
              <a:srgbClr val="FBBC04"/>
            </a:solidFill>
            <a:prstDash val="solid"/>
            <a:round/>
            <a:headEnd type="none" w="med" len="med"/>
            <a:tailEnd type="triangle" w="med" len="med"/>
          </a:ln>
        </p:spPr>
      </p:cxnSp>
      <p:cxnSp>
        <p:nvCxnSpPr>
          <p:cNvPr id="264" name="Google Shape;264;p51"/>
          <p:cNvCxnSpPr/>
          <p:nvPr/>
        </p:nvCxnSpPr>
        <p:spPr>
          <a:xfrm rot="10800000">
            <a:off x="7112375" y="1360341"/>
            <a:ext cx="918000" cy="0"/>
          </a:xfrm>
          <a:prstGeom prst="straightConnector1">
            <a:avLst/>
          </a:prstGeom>
          <a:noFill/>
          <a:ln w="19050" cap="flat" cmpd="sng">
            <a:solidFill>
              <a:srgbClr val="FBBC04"/>
            </a:solidFill>
            <a:prstDash val="solid"/>
            <a:round/>
            <a:headEnd type="none" w="med" len="med"/>
            <a:tailEnd type="triangle" w="med" len="med"/>
          </a:ln>
        </p:spPr>
      </p:cxn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52"/>
          <p:cNvSpPr txBox="1"/>
          <p:nvPr/>
        </p:nvSpPr>
        <p:spPr>
          <a:xfrm>
            <a:off x="517675" y="524350"/>
            <a:ext cx="70008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a:solidFill>
                  <a:srgbClr val="5F6368"/>
                </a:solidFill>
                <a:latin typeface="Open Sans"/>
                <a:ea typeface="Open Sans"/>
                <a:cs typeface="Open Sans"/>
                <a:sym typeface="Open Sans"/>
              </a:rPr>
              <a:t>Digital wireframes </a:t>
            </a:r>
            <a:endParaRPr sz="2400">
              <a:solidFill>
                <a:srgbClr val="5F6368"/>
              </a:solidFill>
              <a:latin typeface="Open Sans"/>
              <a:ea typeface="Open Sans"/>
              <a:cs typeface="Open Sans"/>
              <a:sym typeface="Open Sans"/>
            </a:endParaRPr>
          </a:p>
        </p:txBody>
      </p:sp>
      <p:sp>
        <p:nvSpPr>
          <p:cNvPr id="272" name="Google Shape;272;p52"/>
          <p:cNvSpPr txBox="1"/>
          <p:nvPr/>
        </p:nvSpPr>
        <p:spPr>
          <a:xfrm>
            <a:off x="517675" y="1522550"/>
            <a:ext cx="2421300" cy="1569630"/>
          </a:xfrm>
          <a:prstGeom prst="rect">
            <a:avLst/>
          </a:prstGeom>
          <a:noFill/>
          <a:ln>
            <a:noFill/>
          </a:ln>
        </p:spPr>
        <p:txBody>
          <a:bodyPr spcFirstLastPara="1" wrap="square" lIns="0" tIns="91425" rIns="91425" bIns="91425" anchor="t" anchorCtr="0">
            <a:spAutoFit/>
          </a:bodyPr>
          <a:lstStyle/>
          <a:p>
            <a:pPr marL="0" lvl="0" indent="0" algn="l" rtl="0">
              <a:lnSpc>
                <a:spcPct val="150000"/>
              </a:lnSpc>
              <a:spcBef>
                <a:spcPts val="0"/>
              </a:spcBef>
              <a:spcAft>
                <a:spcPts val="0"/>
              </a:spcAft>
              <a:buClr>
                <a:schemeClr val="dk1"/>
              </a:buClr>
              <a:buSzPts val="1100"/>
              <a:buFont typeface="Arial"/>
              <a:buNone/>
            </a:pPr>
            <a:r>
              <a:rPr lang="en-US" sz="1200" b="0" i="0" u="none" strike="noStrike" dirty="0">
                <a:solidFill>
                  <a:srgbClr val="5F6368"/>
                </a:solidFill>
                <a:effectLst/>
                <a:latin typeface="Open Sans" panose="020B0606030504020204" pitchFamily="34" charset="0"/>
              </a:rPr>
              <a:t>Easy navigation was a key user need to address in the designs in addition to equipping the app to work with assistive technologies.</a:t>
            </a:r>
            <a:endParaRPr sz="1200" dirty="0"/>
          </a:p>
        </p:txBody>
      </p:sp>
      <p:sp>
        <p:nvSpPr>
          <p:cNvPr id="275" name="Google Shape;275;p52"/>
          <p:cNvSpPr txBox="1"/>
          <p:nvPr/>
        </p:nvSpPr>
        <p:spPr>
          <a:xfrm>
            <a:off x="3506849" y="1208725"/>
            <a:ext cx="1215757" cy="1107965"/>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200" b="0" i="0" u="none" strike="noStrike" dirty="0">
                <a:solidFill>
                  <a:srgbClr val="5F6368"/>
                </a:solidFill>
                <a:effectLst/>
                <a:latin typeface="Open Sans" panose="020B0606030504020204" pitchFamily="34" charset="0"/>
              </a:rPr>
              <a:t>Easy access to navigation that’s screen reader friendly.</a:t>
            </a:r>
            <a:endParaRPr sz="1200" dirty="0">
              <a:solidFill>
                <a:srgbClr val="5F6368"/>
              </a:solidFill>
              <a:latin typeface="Open Sans"/>
              <a:ea typeface="Open Sans"/>
              <a:cs typeface="Open Sans"/>
              <a:sym typeface="Open Sans"/>
            </a:endParaRPr>
          </a:p>
        </p:txBody>
      </p:sp>
      <p:sp>
        <p:nvSpPr>
          <p:cNvPr id="277" name="Google Shape;277;p52"/>
          <p:cNvSpPr txBox="1"/>
          <p:nvPr/>
        </p:nvSpPr>
        <p:spPr>
          <a:xfrm>
            <a:off x="5363575" y="1833000"/>
            <a:ext cx="1892400" cy="1108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rgbClr val="5F6368"/>
                </a:solidFill>
                <a:latin typeface="Open Sans"/>
                <a:ea typeface="Open Sans"/>
                <a:cs typeface="Open Sans"/>
                <a:sym typeface="Open Sans"/>
              </a:rPr>
              <a:t>Insert second wireframe example that demonstrates design thinking aligned with user research </a:t>
            </a:r>
            <a:endParaRPr sz="1200">
              <a:solidFill>
                <a:srgbClr val="5F6368"/>
              </a:solidFill>
              <a:latin typeface="Open Sans"/>
              <a:ea typeface="Open Sans"/>
              <a:cs typeface="Open Sans"/>
              <a:sym typeface="Open Sans"/>
            </a:endParaRPr>
          </a:p>
        </p:txBody>
      </p:sp>
      <p:pic>
        <p:nvPicPr>
          <p:cNvPr id="3" name="Picture 2">
            <a:extLst>
              <a:ext uri="{FF2B5EF4-FFF2-40B4-BE49-F238E27FC236}">
                <a16:creationId xmlns:a16="http://schemas.microsoft.com/office/drawing/2014/main" id="{A7ABE1AA-FDB7-B961-1DA9-B05F87BAAAF3}"/>
              </a:ext>
            </a:extLst>
          </p:cNvPr>
          <p:cNvPicPr>
            <a:picLocks noChangeAspect="1"/>
          </p:cNvPicPr>
          <p:nvPr/>
        </p:nvPicPr>
        <p:blipFill>
          <a:blip r:embed="rId3"/>
          <a:stretch>
            <a:fillRect/>
          </a:stretch>
        </p:blipFill>
        <p:spPr>
          <a:xfrm>
            <a:off x="5168856" y="127956"/>
            <a:ext cx="2269238" cy="4887588"/>
          </a:xfrm>
          <a:prstGeom prst="rect">
            <a:avLst/>
          </a:prstGeom>
          <a:effectLst>
            <a:outerShdw blurRad="63500" sx="102000" sy="102000" algn="ctr" rotWithShape="0">
              <a:prstClr val="black">
                <a:alpha val="40000"/>
              </a:prstClr>
            </a:outerShdw>
          </a:effectLst>
        </p:spPr>
      </p:pic>
      <p:cxnSp>
        <p:nvCxnSpPr>
          <p:cNvPr id="274" name="Google Shape;274;p52"/>
          <p:cNvCxnSpPr>
            <a:cxnSpLocks/>
          </p:cNvCxnSpPr>
          <p:nvPr/>
        </p:nvCxnSpPr>
        <p:spPr>
          <a:xfrm>
            <a:off x="4565525" y="1608925"/>
            <a:ext cx="603331" cy="0"/>
          </a:xfrm>
          <a:prstGeom prst="straightConnector1">
            <a:avLst/>
          </a:prstGeom>
          <a:noFill/>
          <a:ln w="19050" cap="flat" cmpd="sng">
            <a:solidFill>
              <a:srgbClr val="FBBC04"/>
            </a:solidFill>
            <a:prstDash val="solid"/>
            <a:round/>
            <a:headEnd type="none" w="med" len="med"/>
            <a:tailEnd type="triangle" w="med" len="med"/>
          </a:ln>
        </p:spPr>
      </p:cxnSp>
      <p:cxnSp>
        <p:nvCxnSpPr>
          <p:cNvPr id="5" name="Google Shape;274;p52">
            <a:extLst>
              <a:ext uri="{FF2B5EF4-FFF2-40B4-BE49-F238E27FC236}">
                <a16:creationId xmlns:a16="http://schemas.microsoft.com/office/drawing/2014/main" id="{1BC938DE-0892-E50C-8ABF-CFFDDCB60D0A}"/>
              </a:ext>
            </a:extLst>
          </p:cNvPr>
          <p:cNvCxnSpPr>
            <a:cxnSpLocks/>
          </p:cNvCxnSpPr>
          <p:nvPr/>
        </p:nvCxnSpPr>
        <p:spPr>
          <a:xfrm>
            <a:off x="4572000" y="287527"/>
            <a:ext cx="603331" cy="0"/>
          </a:xfrm>
          <a:prstGeom prst="straightConnector1">
            <a:avLst/>
          </a:prstGeom>
          <a:noFill/>
          <a:ln w="19050" cap="flat" cmpd="sng">
            <a:solidFill>
              <a:srgbClr val="FBBC04"/>
            </a:solidFill>
            <a:prstDash val="solid"/>
            <a:round/>
            <a:headEnd type="none" w="med" len="med"/>
            <a:tailEnd type="triangle" w="med" len="med"/>
          </a:ln>
        </p:spPr>
      </p:cxn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52"/>
          <p:cNvSpPr txBox="1"/>
          <p:nvPr/>
        </p:nvSpPr>
        <p:spPr>
          <a:xfrm>
            <a:off x="182880" y="215154"/>
            <a:ext cx="7000800" cy="923299"/>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dirty="0">
                <a:solidFill>
                  <a:srgbClr val="5F6368"/>
                </a:solidFill>
                <a:latin typeface="Open Sans"/>
                <a:ea typeface="Open Sans"/>
                <a:cs typeface="Open Sans"/>
                <a:sym typeface="Open Sans"/>
              </a:rPr>
              <a:t>Digital </a:t>
            </a:r>
          </a:p>
          <a:p>
            <a:pPr marL="0" lvl="0" indent="0" algn="l" rtl="0">
              <a:spcBef>
                <a:spcPts val="0"/>
              </a:spcBef>
              <a:spcAft>
                <a:spcPts val="0"/>
              </a:spcAft>
              <a:buNone/>
            </a:pPr>
            <a:r>
              <a:rPr lang="en" sz="2400" dirty="0">
                <a:solidFill>
                  <a:srgbClr val="5F6368"/>
                </a:solidFill>
                <a:latin typeface="Open Sans"/>
                <a:ea typeface="Open Sans"/>
                <a:cs typeface="Open Sans"/>
                <a:sym typeface="Open Sans"/>
              </a:rPr>
              <a:t>wireframes </a:t>
            </a:r>
            <a:endParaRPr sz="2400" dirty="0">
              <a:solidFill>
                <a:srgbClr val="5F6368"/>
              </a:solidFill>
              <a:latin typeface="Open Sans"/>
              <a:ea typeface="Open Sans"/>
              <a:cs typeface="Open Sans"/>
              <a:sym typeface="Open Sans"/>
            </a:endParaRPr>
          </a:p>
        </p:txBody>
      </p:sp>
      <p:pic>
        <p:nvPicPr>
          <p:cNvPr id="4" name="Picture 3">
            <a:extLst>
              <a:ext uri="{FF2B5EF4-FFF2-40B4-BE49-F238E27FC236}">
                <a16:creationId xmlns:a16="http://schemas.microsoft.com/office/drawing/2014/main" id="{199D9982-4791-9A05-0A6E-089481D3FA49}"/>
              </a:ext>
            </a:extLst>
          </p:cNvPr>
          <p:cNvPicPr>
            <a:picLocks noChangeAspect="1"/>
          </p:cNvPicPr>
          <p:nvPr/>
        </p:nvPicPr>
        <p:blipFill>
          <a:blip r:embed="rId3"/>
          <a:stretch>
            <a:fillRect/>
          </a:stretch>
        </p:blipFill>
        <p:spPr>
          <a:xfrm>
            <a:off x="1796527" y="-2321"/>
            <a:ext cx="7347473" cy="5145821"/>
          </a:xfrm>
          <a:prstGeom prst="rect">
            <a:avLst/>
          </a:prstGeom>
        </p:spPr>
      </p:pic>
    </p:spTree>
    <p:extLst>
      <p:ext uri="{BB962C8B-B14F-4D97-AF65-F5344CB8AC3E}">
        <p14:creationId xmlns:p14="http://schemas.microsoft.com/office/powerpoint/2010/main" val="38180582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4" name="Google Shape;284;p53"/>
          <p:cNvSpPr txBox="1"/>
          <p:nvPr/>
        </p:nvSpPr>
        <p:spPr>
          <a:xfrm>
            <a:off x="184188" y="330712"/>
            <a:ext cx="7000800" cy="1034099"/>
          </a:xfrm>
          <a:prstGeom prst="rect">
            <a:avLst/>
          </a:prstGeom>
          <a:noFill/>
          <a:ln>
            <a:noFill/>
          </a:ln>
        </p:spPr>
        <p:txBody>
          <a:bodyPr spcFirstLastPara="1" wrap="square" lIns="0" tIns="91425" rIns="91425" bIns="91425" anchor="t" anchorCtr="0">
            <a:spAutoFit/>
          </a:bodyPr>
          <a:lstStyle/>
          <a:p>
            <a:pPr marL="0" lvl="0" indent="0" algn="l" rtl="0">
              <a:lnSpc>
                <a:spcPct val="115000"/>
              </a:lnSpc>
              <a:spcBef>
                <a:spcPts val="0"/>
              </a:spcBef>
              <a:spcAft>
                <a:spcPts val="0"/>
              </a:spcAft>
              <a:buNone/>
            </a:pPr>
            <a:r>
              <a:rPr lang="en" sz="2400" dirty="0">
                <a:solidFill>
                  <a:srgbClr val="5F6368"/>
                </a:solidFill>
                <a:latin typeface="Open Sans"/>
                <a:ea typeface="Open Sans"/>
                <a:cs typeface="Open Sans"/>
                <a:sym typeface="Open Sans"/>
              </a:rPr>
              <a:t>Low-fidelity </a:t>
            </a:r>
          </a:p>
          <a:p>
            <a:pPr marL="0" lvl="0" indent="0" algn="l" rtl="0">
              <a:lnSpc>
                <a:spcPct val="115000"/>
              </a:lnSpc>
              <a:spcBef>
                <a:spcPts val="0"/>
              </a:spcBef>
              <a:spcAft>
                <a:spcPts val="0"/>
              </a:spcAft>
              <a:buNone/>
            </a:pPr>
            <a:r>
              <a:rPr lang="en" sz="2400" dirty="0">
                <a:solidFill>
                  <a:srgbClr val="5F6368"/>
                </a:solidFill>
                <a:latin typeface="Open Sans"/>
                <a:ea typeface="Open Sans"/>
                <a:cs typeface="Open Sans"/>
                <a:sym typeface="Open Sans"/>
              </a:rPr>
              <a:t>prototype</a:t>
            </a:r>
            <a:endParaRPr sz="2400" dirty="0">
              <a:solidFill>
                <a:srgbClr val="5F6368"/>
              </a:solidFill>
              <a:latin typeface="Open Sans"/>
              <a:ea typeface="Open Sans"/>
              <a:cs typeface="Open Sans"/>
              <a:sym typeface="Open Sans"/>
            </a:endParaRPr>
          </a:p>
        </p:txBody>
      </p:sp>
      <p:sp>
        <p:nvSpPr>
          <p:cNvPr id="286" name="Google Shape;286;p53"/>
          <p:cNvSpPr txBox="1"/>
          <p:nvPr/>
        </p:nvSpPr>
        <p:spPr>
          <a:xfrm>
            <a:off x="76608" y="1325875"/>
            <a:ext cx="2080838" cy="3785621"/>
          </a:xfrm>
          <a:prstGeom prst="rect">
            <a:avLst/>
          </a:prstGeom>
          <a:noFill/>
          <a:ln>
            <a:noFill/>
          </a:ln>
        </p:spPr>
        <p:txBody>
          <a:bodyPr spcFirstLastPara="1" wrap="square" lIns="0" tIns="91425" rIns="91425" bIns="91425" anchor="t" anchorCtr="0">
            <a:spAutoFit/>
          </a:bodyPr>
          <a:lstStyle/>
          <a:p>
            <a:pPr marL="0" lvl="0" indent="0" algn="l" rtl="0">
              <a:lnSpc>
                <a:spcPct val="150000"/>
              </a:lnSpc>
              <a:spcBef>
                <a:spcPts val="0"/>
              </a:spcBef>
              <a:spcAft>
                <a:spcPts val="0"/>
              </a:spcAft>
              <a:buNone/>
            </a:pPr>
            <a:r>
              <a:rPr lang="en-US" sz="1200" b="0" i="0" dirty="0">
                <a:solidFill>
                  <a:srgbClr val="333333"/>
                </a:solidFill>
                <a:effectLst/>
                <a:latin typeface="Open Sans" panose="020B0606030504020204" pitchFamily="34" charset="0"/>
                <a:ea typeface="Open Sans" panose="020B0606030504020204" pitchFamily="34" charset="0"/>
                <a:cs typeface="Open Sans" panose="020B0606030504020204" pitchFamily="34" charset="0"/>
              </a:rPr>
              <a:t>Low fidelity prototype was created after completing a set of digital wireframes. I have shown one of the user flows here i.e. ordering flowers in bulk. The process of checkout is easy and simple and is the same for any other bouquets and garlands.</a:t>
            </a:r>
          </a:p>
          <a:p>
            <a:pPr marL="0" lvl="0" indent="0" algn="l" rtl="0">
              <a:lnSpc>
                <a:spcPct val="150000"/>
              </a:lnSpc>
              <a:spcBef>
                <a:spcPts val="0"/>
              </a:spcBef>
              <a:spcAft>
                <a:spcPts val="0"/>
              </a:spcAft>
              <a:buNone/>
            </a:pPr>
            <a:endParaRPr lang="en-US" sz="1200" dirty="0">
              <a:solidFill>
                <a:srgbClr val="333333"/>
              </a:solidFill>
              <a:latin typeface="Open Sans" panose="020B0606030504020204" pitchFamily="34" charset="0"/>
              <a:ea typeface="Open Sans" panose="020B0606030504020204" pitchFamily="34" charset="0"/>
              <a:cs typeface="Open Sans" panose="020B0606030504020204" pitchFamily="34" charset="0"/>
            </a:endParaRPr>
          </a:p>
          <a:p>
            <a:pPr marL="0" lvl="0" indent="0" algn="l" rtl="0">
              <a:lnSpc>
                <a:spcPct val="150000"/>
              </a:lnSpc>
              <a:spcBef>
                <a:spcPts val="0"/>
              </a:spcBef>
              <a:spcAft>
                <a:spcPts val="0"/>
              </a:spcAft>
              <a:buNone/>
            </a:pPr>
            <a:r>
              <a:rPr lang="en-US" sz="1200" b="0" i="0" dirty="0">
                <a:solidFill>
                  <a:srgbClr val="333333"/>
                </a:solidFill>
                <a:effectLst/>
                <a:latin typeface="Open Sans" panose="020B0606030504020204" pitchFamily="34" charset="0"/>
                <a:ea typeface="Open Sans" panose="020B0606030504020204" pitchFamily="34" charset="0"/>
                <a:cs typeface="Open Sans" panose="020B0606030504020204" pitchFamily="34" charset="0"/>
              </a:rPr>
              <a:t>View </a:t>
            </a:r>
            <a:r>
              <a:rPr lang="en-US" sz="1200" b="0" i="0" dirty="0" err="1">
                <a:solidFill>
                  <a:srgbClr val="333333"/>
                </a:solidFill>
                <a:effectLst/>
                <a:latin typeface="Open Sans" panose="020B0606030504020204" pitchFamily="34" charset="0"/>
                <a:ea typeface="Open Sans" panose="020B0606030504020204" pitchFamily="34" charset="0"/>
                <a:cs typeface="Open Sans" panose="020B0606030504020204" pitchFamily="34" charset="0"/>
              </a:rPr>
              <a:t>FlowerNest’s</a:t>
            </a:r>
            <a:endParaRPr lang="en-US" sz="1200" dirty="0">
              <a:solidFill>
                <a:srgbClr val="333333"/>
              </a:solidFill>
              <a:latin typeface="Open Sans" panose="020B0606030504020204" pitchFamily="34" charset="0"/>
              <a:ea typeface="Open Sans" panose="020B0606030504020204" pitchFamily="34" charset="0"/>
              <a:cs typeface="Open Sans" panose="020B0606030504020204" pitchFamily="34" charset="0"/>
              <a:sym typeface="Open Sans"/>
            </a:endParaRPr>
          </a:p>
          <a:p>
            <a:pPr marL="0" lvl="0" indent="0" algn="l" rtl="0">
              <a:lnSpc>
                <a:spcPct val="150000"/>
              </a:lnSpc>
              <a:spcBef>
                <a:spcPts val="0"/>
              </a:spcBef>
              <a:spcAft>
                <a:spcPts val="0"/>
              </a:spcAft>
              <a:buNone/>
            </a:pPr>
            <a:r>
              <a:rPr lang="en-US" sz="1200" dirty="0">
                <a:latin typeface="Open Sans" panose="020B0606030504020204" pitchFamily="34" charset="0"/>
                <a:ea typeface="Open Sans" panose="020B0606030504020204" pitchFamily="34" charset="0"/>
                <a:cs typeface="Open Sans" panose="020B0606030504020204" pitchFamily="34" charset="0"/>
                <a:sym typeface="Open Sans"/>
                <a:hlinkClick r:id="rId3"/>
              </a:rPr>
              <a:t>Low Fidelity Prototype</a:t>
            </a:r>
            <a:endParaRPr sz="1200" dirty="0">
              <a:latin typeface="Open Sans" panose="020B0606030504020204" pitchFamily="34" charset="0"/>
              <a:ea typeface="Open Sans" panose="020B0606030504020204" pitchFamily="34" charset="0"/>
              <a:cs typeface="Open Sans" panose="020B0606030504020204" pitchFamily="34" charset="0"/>
              <a:sym typeface="Open Sans"/>
            </a:endParaRPr>
          </a:p>
        </p:txBody>
      </p:sp>
      <p:pic>
        <p:nvPicPr>
          <p:cNvPr id="3" name="Picture 2">
            <a:extLst>
              <a:ext uri="{FF2B5EF4-FFF2-40B4-BE49-F238E27FC236}">
                <a16:creationId xmlns:a16="http://schemas.microsoft.com/office/drawing/2014/main" id="{F0F6102A-B4CA-BC35-2166-BB1771D5593D}"/>
              </a:ext>
            </a:extLst>
          </p:cNvPr>
          <p:cNvPicPr>
            <a:picLocks noChangeAspect="1"/>
          </p:cNvPicPr>
          <p:nvPr/>
        </p:nvPicPr>
        <p:blipFill>
          <a:blip r:embed="rId4"/>
          <a:stretch>
            <a:fillRect/>
          </a:stretch>
        </p:blipFill>
        <p:spPr>
          <a:xfrm>
            <a:off x="2157446" y="229904"/>
            <a:ext cx="6986553" cy="4636674"/>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p54"/>
          <p:cNvSpPr txBox="1"/>
          <p:nvPr/>
        </p:nvSpPr>
        <p:spPr>
          <a:xfrm>
            <a:off x="517675" y="448150"/>
            <a:ext cx="61551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dirty="0">
                <a:solidFill>
                  <a:srgbClr val="5F6368"/>
                </a:solidFill>
                <a:latin typeface="Open Sans"/>
                <a:ea typeface="Open Sans"/>
                <a:cs typeface="Open Sans"/>
                <a:sym typeface="Open Sans"/>
              </a:rPr>
              <a:t>Usability study : findings</a:t>
            </a:r>
            <a:endParaRPr sz="2400" dirty="0">
              <a:solidFill>
                <a:srgbClr val="5F6368"/>
              </a:solidFill>
              <a:latin typeface="Open Sans"/>
              <a:ea typeface="Open Sans"/>
              <a:cs typeface="Open Sans"/>
              <a:sym typeface="Open Sans"/>
            </a:endParaRPr>
          </a:p>
        </p:txBody>
      </p:sp>
      <p:sp>
        <p:nvSpPr>
          <p:cNvPr id="292" name="Google Shape;292;p54"/>
          <p:cNvSpPr txBox="1"/>
          <p:nvPr/>
        </p:nvSpPr>
        <p:spPr>
          <a:xfrm>
            <a:off x="532875" y="1050575"/>
            <a:ext cx="7873500" cy="821733"/>
          </a:xfrm>
          <a:prstGeom prst="rect">
            <a:avLst/>
          </a:prstGeom>
          <a:noFill/>
          <a:ln>
            <a:noFill/>
          </a:ln>
        </p:spPr>
        <p:txBody>
          <a:bodyPr spcFirstLastPara="1" wrap="square" lIns="0" tIns="91425" rIns="91425" bIns="91425" anchor="t" anchorCtr="0">
            <a:spAutoFit/>
          </a:bodyPr>
          <a:lstStyle/>
          <a:p>
            <a:pPr marL="0" lvl="0" indent="0" algn="l" rtl="0">
              <a:lnSpc>
                <a:spcPct val="115000"/>
              </a:lnSpc>
              <a:spcBef>
                <a:spcPts val="0"/>
              </a:spcBef>
              <a:spcAft>
                <a:spcPts val="0"/>
              </a:spcAft>
              <a:buNone/>
            </a:pPr>
            <a:r>
              <a:rPr lang="en-US" sz="1200" b="0" i="0" u="none" strike="noStrike" dirty="0">
                <a:solidFill>
                  <a:srgbClr val="5F6368"/>
                </a:solidFill>
                <a:effectLst/>
                <a:latin typeface="Open Sans" panose="020B0606030504020204" pitchFamily="34" charset="0"/>
              </a:rPr>
              <a:t>I conducted two rounds of usability studies. Findings from the first study helped guide the designs from wireframes to mockups. The second study used a high-fidelity prototype and revealed what aspects of the mockups needed refining. </a:t>
            </a:r>
            <a:endParaRPr sz="1200" dirty="0">
              <a:solidFill>
                <a:srgbClr val="5F6368"/>
              </a:solidFill>
              <a:latin typeface="Open Sans"/>
              <a:ea typeface="Open Sans"/>
              <a:cs typeface="Open Sans"/>
              <a:sym typeface="Open Sans"/>
            </a:endParaRPr>
          </a:p>
        </p:txBody>
      </p:sp>
      <p:sp>
        <p:nvSpPr>
          <p:cNvPr id="293" name="Google Shape;293;p54"/>
          <p:cNvSpPr txBox="1"/>
          <p:nvPr/>
        </p:nvSpPr>
        <p:spPr>
          <a:xfrm>
            <a:off x="456675" y="2022575"/>
            <a:ext cx="3336000" cy="400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b="1">
                <a:solidFill>
                  <a:srgbClr val="F29900"/>
                </a:solidFill>
                <a:latin typeface="Open Sans"/>
                <a:ea typeface="Open Sans"/>
                <a:cs typeface="Open Sans"/>
                <a:sym typeface="Open Sans"/>
              </a:rPr>
              <a:t>Round 1 findings</a:t>
            </a:r>
            <a:endParaRPr b="1">
              <a:solidFill>
                <a:srgbClr val="F29900"/>
              </a:solidFill>
            </a:endParaRPr>
          </a:p>
        </p:txBody>
      </p:sp>
      <p:sp>
        <p:nvSpPr>
          <p:cNvPr id="294" name="Google Shape;294;p54"/>
          <p:cNvSpPr/>
          <p:nvPr/>
        </p:nvSpPr>
        <p:spPr>
          <a:xfrm>
            <a:off x="4477900" y="2422775"/>
            <a:ext cx="3775800" cy="2063700"/>
          </a:xfrm>
          <a:prstGeom prst="rect">
            <a:avLst/>
          </a:prstGeom>
          <a:solidFill>
            <a:srgbClr val="F8F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54"/>
          <p:cNvSpPr txBox="1"/>
          <p:nvPr/>
        </p:nvSpPr>
        <p:spPr>
          <a:xfrm>
            <a:off x="4984525" y="2568500"/>
            <a:ext cx="3336000" cy="609367"/>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200" dirty="0">
                <a:solidFill>
                  <a:schemeClr val="tx1"/>
                </a:solidFill>
                <a:latin typeface="Open Sans"/>
                <a:ea typeface="Open Sans"/>
                <a:cs typeface="Open Sans"/>
                <a:sym typeface="Open Sans"/>
              </a:rPr>
              <a:t>Users are not clear about selecting date and time.</a:t>
            </a:r>
            <a:endParaRPr sz="1200" dirty="0">
              <a:solidFill>
                <a:schemeClr val="tx1"/>
              </a:solidFill>
            </a:endParaRPr>
          </a:p>
        </p:txBody>
      </p:sp>
      <p:sp>
        <p:nvSpPr>
          <p:cNvPr id="296" name="Google Shape;296;p54"/>
          <p:cNvSpPr/>
          <p:nvPr/>
        </p:nvSpPr>
        <p:spPr>
          <a:xfrm>
            <a:off x="4671550" y="2631198"/>
            <a:ext cx="274800" cy="274800"/>
          </a:xfrm>
          <a:prstGeom prst="ellipse">
            <a:avLst/>
          </a:prstGeom>
          <a:solidFill>
            <a:srgbClr val="F29900"/>
          </a:solidFill>
          <a:ln>
            <a:noFill/>
          </a:ln>
        </p:spPr>
        <p:txBody>
          <a:bodyPr spcFirstLastPara="1" wrap="square" lIns="0" tIns="0" rIns="0" bIns="0" anchor="ctr" anchorCtr="0">
            <a:noAutofit/>
          </a:bodyPr>
          <a:lstStyle/>
          <a:p>
            <a:pPr marL="0" lvl="0" indent="0" algn="ctr" rtl="0">
              <a:spcBef>
                <a:spcPts val="0"/>
              </a:spcBef>
              <a:spcAft>
                <a:spcPts val="0"/>
              </a:spcAft>
              <a:buNone/>
            </a:pPr>
            <a:r>
              <a:rPr lang="en">
                <a:solidFill>
                  <a:srgbClr val="FFFFFF"/>
                </a:solidFill>
                <a:latin typeface="Google Sans Medium"/>
                <a:ea typeface="Google Sans Medium"/>
                <a:cs typeface="Google Sans Medium"/>
                <a:sym typeface="Google Sans Medium"/>
              </a:rPr>
              <a:t>1</a:t>
            </a:r>
            <a:endParaRPr>
              <a:solidFill>
                <a:srgbClr val="FFFFFF"/>
              </a:solidFill>
              <a:latin typeface="Google Sans Medium"/>
              <a:ea typeface="Google Sans Medium"/>
              <a:cs typeface="Google Sans Medium"/>
              <a:sym typeface="Google Sans Medium"/>
            </a:endParaRPr>
          </a:p>
        </p:txBody>
      </p:sp>
      <p:sp>
        <p:nvSpPr>
          <p:cNvPr id="299" name="Google Shape;299;p54"/>
          <p:cNvSpPr txBox="1"/>
          <p:nvPr/>
        </p:nvSpPr>
        <p:spPr>
          <a:xfrm>
            <a:off x="4416900" y="2022575"/>
            <a:ext cx="3336000" cy="400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b="1">
                <a:solidFill>
                  <a:srgbClr val="F29900"/>
                </a:solidFill>
                <a:latin typeface="Open Sans"/>
                <a:ea typeface="Open Sans"/>
                <a:cs typeface="Open Sans"/>
                <a:sym typeface="Open Sans"/>
              </a:rPr>
              <a:t>Round 2 findings</a:t>
            </a:r>
            <a:endParaRPr b="1">
              <a:solidFill>
                <a:srgbClr val="F29900"/>
              </a:solidFill>
            </a:endParaRPr>
          </a:p>
        </p:txBody>
      </p:sp>
      <p:sp>
        <p:nvSpPr>
          <p:cNvPr id="302" name="Google Shape;302;p54"/>
          <p:cNvSpPr/>
          <p:nvPr/>
        </p:nvSpPr>
        <p:spPr>
          <a:xfrm>
            <a:off x="456675" y="2422775"/>
            <a:ext cx="3775800" cy="2063700"/>
          </a:xfrm>
          <a:prstGeom prst="rect">
            <a:avLst/>
          </a:prstGeom>
          <a:solidFill>
            <a:srgbClr val="F8F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54"/>
          <p:cNvSpPr/>
          <p:nvPr/>
        </p:nvSpPr>
        <p:spPr>
          <a:xfrm>
            <a:off x="650325" y="2631198"/>
            <a:ext cx="274800" cy="274800"/>
          </a:xfrm>
          <a:prstGeom prst="ellipse">
            <a:avLst/>
          </a:prstGeom>
          <a:solidFill>
            <a:srgbClr val="F29900"/>
          </a:solidFill>
          <a:ln>
            <a:noFill/>
          </a:ln>
        </p:spPr>
        <p:txBody>
          <a:bodyPr spcFirstLastPara="1" wrap="square" lIns="0" tIns="0" rIns="0" bIns="0" anchor="ctr" anchorCtr="0">
            <a:noAutofit/>
          </a:bodyPr>
          <a:lstStyle/>
          <a:p>
            <a:pPr marL="0" lvl="0" indent="0" algn="ctr" rtl="0">
              <a:spcBef>
                <a:spcPts val="0"/>
              </a:spcBef>
              <a:spcAft>
                <a:spcPts val="0"/>
              </a:spcAft>
              <a:buNone/>
            </a:pPr>
            <a:r>
              <a:rPr lang="en">
                <a:solidFill>
                  <a:srgbClr val="FFFFFF"/>
                </a:solidFill>
                <a:latin typeface="Google Sans Medium"/>
                <a:ea typeface="Google Sans Medium"/>
                <a:cs typeface="Google Sans Medium"/>
                <a:sym typeface="Google Sans Medium"/>
              </a:rPr>
              <a:t>1</a:t>
            </a:r>
            <a:endParaRPr>
              <a:solidFill>
                <a:srgbClr val="FFFFFF"/>
              </a:solidFill>
              <a:latin typeface="Google Sans Medium"/>
              <a:ea typeface="Google Sans Medium"/>
              <a:cs typeface="Google Sans Medium"/>
              <a:sym typeface="Google Sans Medium"/>
            </a:endParaRPr>
          </a:p>
        </p:txBody>
      </p:sp>
      <p:sp>
        <p:nvSpPr>
          <p:cNvPr id="305" name="Google Shape;305;p54"/>
          <p:cNvSpPr txBox="1"/>
          <p:nvPr/>
        </p:nvSpPr>
        <p:spPr>
          <a:xfrm>
            <a:off x="986125" y="2526112"/>
            <a:ext cx="3708238" cy="553968"/>
          </a:xfrm>
          <a:prstGeom prst="rect">
            <a:avLst/>
          </a:prstGeom>
          <a:noFill/>
          <a:ln>
            <a:noFill/>
          </a:ln>
        </p:spPr>
        <p:txBody>
          <a:bodyPr spcFirstLastPara="1" wrap="square" lIns="91425" tIns="91425" rIns="91425" bIns="91425" anchor="t" anchorCtr="0">
            <a:spAutoFit/>
          </a:bodyPr>
          <a:lstStyle/>
          <a:p>
            <a:pPr algn="l"/>
            <a:r>
              <a:rPr lang="en-US" sz="1200" b="0" i="0" u="none" strike="noStrike"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users need an option where they can add or</a:t>
            </a:r>
          </a:p>
          <a:p>
            <a:pPr algn="l"/>
            <a:r>
              <a:rPr lang="en-US" sz="1200" b="0" i="0" u="none" strike="noStrike"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subtract each item from their cart</a:t>
            </a:r>
            <a:endParaRPr sz="12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06" name="Google Shape;306;p54"/>
          <p:cNvSpPr/>
          <p:nvPr/>
        </p:nvSpPr>
        <p:spPr>
          <a:xfrm>
            <a:off x="650325" y="3261023"/>
            <a:ext cx="274800" cy="274800"/>
          </a:xfrm>
          <a:prstGeom prst="ellipse">
            <a:avLst/>
          </a:prstGeom>
          <a:solidFill>
            <a:srgbClr val="F29900"/>
          </a:solidFill>
          <a:ln>
            <a:noFill/>
          </a:ln>
        </p:spPr>
        <p:txBody>
          <a:bodyPr spcFirstLastPara="1" wrap="square" lIns="0" tIns="0" rIns="0" bIns="0" anchor="ctr" anchorCtr="0">
            <a:noAutofit/>
          </a:bodyPr>
          <a:lstStyle/>
          <a:p>
            <a:pPr marL="0" lvl="0" indent="0" algn="ctr" rtl="0">
              <a:spcBef>
                <a:spcPts val="0"/>
              </a:spcBef>
              <a:spcAft>
                <a:spcPts val="0"/>
              </a:spcAft>
              <a:buNone/>
            </a:pPr>
            <a:r>
              <a:rPr lang="en">
                <a:solidFill>
                  <a:srgbClr val="FFFFFF"/>
                </a:solidFill>
                <a:latin typeface="Google Sans Medium"/>
                <a:ea typeface="Google Sans Medium"/>
                <a:cs typeface="Google Sans Medium"/>
                <a:sym typeface="Google Sans Medium"/>
              </a:rPr>
              <a:t>2</a:t>
            </a:r>
            <a:endParaRPr>
              <a:solidFill>
                <a:srgbClr val="FFFFFF"/>
              </a:solidFill>
              <a:latin typeface="Google Sans Medium"/>
              <a:ea typeface="Google Sans Medium"/>
              <a:cs typeface="Google Sans Medium"/>
              <a:sym typeface="Google Sans Medium"/>
            </a:endParaRPr>
          </a:p>
        </p:txBody>
      </p:sp>
      <p:sp>
        <p:nvSpPr>
          <p:cNvPr id="308" name="Google Shape;308;p54"/>
          <p:cNvSpPr/>
          <p:nvPr/>
        </p:nvSpPr>
        <p:spPr>
          <a:xfrm>
            <a:off x="650313" y="3837058"/>
            <a:ext cx="274800" cy="274800"/>
          </a:xfrm>
          <a:prstGeom prst="ellipse">
            <a:avLst/>
          </a:prstGeom>
          <a:solidFill>
            <a:srgbClr val="F29900"/>
          </a:solidFill>
          <a:ln>
            <a:noFill/>
          </a:ln>
        </p:spPr>
        <p:txBody>
          <a:bodyPr spcFirstLastPara="1" wrap="square" lIns="0" tIns="0" rIns="0" bIns="0" anchor="ctr" anchorCtr="0">
            <a:noAutofit/>
          </a:bodyPr>
          <a:lstStyle/>
          <a:p>
            <a:pPr marL="0" lvl="0" indent="0" algn="ctr" rtl="0">
              <a:spcBef>
                <a:spcPts val="0"/>
              </a:spcBef>
              <a:spcAft>
                <a:spcPts val="0"/>
              </a:spcAft>
              <a:buNone/>
            </a:pPr>
            <a:r>
              <a:rPr lang="en">
                <a:solidFill>
                  <a:srgbClr val="FFFFFF"/>
                </a:solidFill>
                <a:latin typeface="Google Sans Medium"/>
                <a:ea typeface="Google Sans Medium"/>
                <a:cs typeface="Google Sans Medium"/>
                <a:sym typeface="Google Sans Medium"/>
              </a:rPr>
              <a:t>3</a:t>
            </a:r>
            <a:endParaRPr>
              <a:solidFill>
                <a:srgbClr val="FFFFFF"/>
              </a:solidFill>
              <a:latin typeface="Google Sans Medium"/>
              <a:ea typeface="Google Sans Medium"/>
              <a:cs typeface="Google Sans Medium"/>
              <a:sym typeface="Google Sans Medium"/>
            </a:endParaRPr>
          </a:p>
        </p:txBody>
      </p:sp>
      <p:sp>
        <p:nvSpPr>
          <p:cNvPr id="2" name="Google Shape;305;p54">
            <a:extLst>
              <a:ext uri="{FF2B5EF4-FFF2-40B4-BE49-F238E27FC236}">
                <a16:creationId xmlns:a16="http://schemas.microsoft.com/office/drawing/2014/main" id="{AB698A64-68D9-A818-11BC-57B56FB32552}"/>
              </a:ext>
            </a:extLst>
          </p:cNvPr>
          <p:cNvSpPr txBox="1"/>
          <p:nvPr/>
        </p:nvSpPr>
        <p:spPr>
          <a:xfrm>
            <a:off x="968607" y="3120670"/>
            <a:ext cx="3708238" cy="553968"/>
          </a:xfrm>
          <a:prstGeom prst="rect">
            <a:avLst/>
          </a:prstGeom>
          <a:noFill/>
          <a:ln>
            <a:noFill/>
          </a:ln>
        </p:spPr>
        <p:txBody>
          <a:bodyPr spcFirstLastPara="1" wrap="square" lIns="91425" tIns="91425" rIns="91425" bIns="91425" anchor="t" anchorCtr="0">
            <a:spAutoFit/>
          </a:bodyPr>
          <a:lstStyle/>
          <a:p>
            <a:pPr algn="l"/>
            <a:r>
              <a:rPr lang="en-US" sz="1200" b="0" i="0" u="none" strike="noStrike"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users might like it if we introduce google pay</a:t>
            </a:r>
          </a:p>
          <a:p>
            <a:pPr algn="l"/>
            <a:r>
              <a:rPr lang="en-US" sz="1200" b="0" i="0" u="none" strike="noStrike"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option</a:t>
            </a:r>
            <a:endParaRPr sz="12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 name="Google Shape;305;p54">
            <a:extLst>
              <a:ext uri="{FF2B5EF4-FFF2-40B4-BE49-F238E27FC236}">
                <a16:creationId xmlns:a16="http://schemas.microsoft.com/office/drawing/2014/main" id="{B04BC17F-9E96-E0AE-20EC-25EB8871830D}"/>
              </a:ext>
            </a:extLst>
          </p:cNvPr>
          <p:cNvSpPr txBox="1"/>
          <p:nvPr/>
        </p:nvSpPr>
        <p:spPr>
          <a:xfrm>
            <a:off x="961998" y="3702894"/>
            <a:ext cx="3708238" cy="553968"/>
          </a:xfrm>
          <a:prstGeom prst="rect">
            <a:avLst/>
          </a:prstGeom>
          <a:noFill/>
          <a:ln>
            <a:noFill/>
          </a:ln>
        </p:spPr>
        <p:txBody>
          <a:bodyPr spcFirstLastPara="1" wrap="square" lIns="91425" tIns="91425" rIns="91425" bIns="91425" anchor="t" anchorCtr="0">
            <a:spAutoFit/>
          </a:bodyPr>
          <a:lstStyle/>
          <a:p>
            <a:pPr algn="l"/>
            <a:r>
              <a:rPr lang="en-US" sz="1200" b="0" i="0" u="none" strike="noStrike"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introduce an option where users go back to</a:t>
            </a:r>
          </a:p>
          <a:p>
            <a:pPr algn="l"/>
            <a:r>
              <a:rPr lang="en-US" sz="1200" b="0" i="0" u="none" strike="noStrike"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homepage after order confirmation.</a:t>
            </a:r>
            <a:endParaRPr sz="12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4" name="Google Shape;308;p54">
            <a:extLst>
              <a:ext uri="{FF2B5EF4-FFF2-40B4-BE49-F238E27FC236}">
                <a16:creationId xmlns:a16="http://schemas.microsoft.com/office/drawing/2014/main" id="{206621B3-6E13-34A5-9E5F-6131D7B54213}"/>
              </a:ext>
            </a:extLst>
          </p:cNvPr>
          <p:cNvSpPr/>
          <p:nvPr/>
        </p:nvSpPr>
        <p:spPr>
          <a:xfrm>
            <a:off x="638885" y="4374071"/>
            <a:ext cx="274800" cy="274800"/>
          </a:xfrm>
          <a:prstGeom prst="ellipse">
            <a:avLst/>
          </a:prstGeom>
          <a:solidFill>
            <a:srgbClr val="F29900"/>
          </a:solidFill>
          <a:ln>
            <a:noFill/>
          </a:ln>
        </p:spPr>
        <p:txBody>
          <a:bodyPr spcFirstLastPara="1" wrap="square" lIns="0" tIns="0" rIns="0" bIns="0" anchor="ctr" anchorCtr="0">
            <a:noAutofit/>
          </a:bodyPr>
          <a:lstStyle/>
          <a:p>
            <a:pPr marL="0" lvl="0" indent="0" algn="ctr" rtl="0">
              <a:spcBef>
                <a:spcPts val="0"/>
              </a:spcBef>
              <a:spcAft>
                <a:spcPts val="0"/>
              </a:spcAft>
              <a:buNone/>
            </a:pPr>
            <a:r>
              <a:rPr lang="en" dirty="0">
                <a:solidFill>
                  <a:srgbClr val="FFFFFF"/>
                </a:solidFill>
                <a:latin typeface="Google Sans Medium"/>
                <a:ea typeface="Google Sans Medium"/>
                <a:cs typeface="Google Sans Medium"/>
                <a:sym typeface="Google Sans Medium"/>
              </a:rPr>
              <a:t>4</a:t>
            </a:r>
            <a:endParaRPr dirty="0">
              <a:solidFill>
                <a:srgbClr val="FFFFFF"/>
              </a:solidFill>
              <a:latin typeface="Google Sans Medium"/>
              <a:ea typeface="Google Sans Medium"/>
              <a:cs typeface="Google Sans Medium"/>
              <a:sym typeface="Google Sans Medium"/>
            </a:endParaRPr>
          </a:p>
        </p:txBody>
      </p:sp>
      <p:sp>
        <p:nvSpPr>
          <p:cNvPr id="5" name="Google Shape;305;p54">
            <a:extLst>
              <a:ext uri="{FF2B5EF4-FFF2-40B4-BE49-F238E27FC236}">
                <a16:creationId xmlns:a16="http://schemas.microsoft.com/office/drawing/2014/main" id="{27DC9B1A-FF9D-CAB3-0F5B-1F6BB4C594DF}"/>
              </a:ext>
            </a:extLst>
          </p:cNvPr>
          <p:cNvSpPr txBox="1"/>
          <p:nvPr/>
        </p:nvSpPr>
        <p:spPr>
          <a:xfrm>
            <a:off x="950570" y="4315213"/>
            <a:ext cx="3708238" cy="369302"/>
          </a:xfrm>
          <a:prstGeom prst="rect">
            <a:avLst/>
          </a:prstGeom>
          <a:noFill/>
          <a:ln>
            <a:noFill/>
          </a:ln>
        </p:spPr>
        <p:txBody>
          <a:bodyPr spcFirstLastPara="1" wrap="square" lIns="91425" tIns="91425" rIns="91425" bIns="91425" anchor="t" anchorCtr="0">
            <a:spAutoFit/>
          </a:bodyPr>
          <a:lstStyle/>
          <a:p>
            <a:pPr algn="l"/>
            <a:r>
              <a:rPr lang="en-US" sz="1200" b="0" i="0" u="none" strike="noStrike"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Users need option to log in as guest</a:t>
            </a:r>
            <a:endParaRPr sz="12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34A853"/>
        </a:solidFill>
        <a:effectLst/>
      </p:bgPr>
    </p:bg>
    <p:spTree>
      <p:nvGrpSpPr>
        <p:cNvPr id="1" name="Shape 312"/>
        <p:cNvGrpSpPr/>
        <p:nvPr/>
      </p:nvGrpSpPr>
      <p:grpSpPr>
        <a:xfrm>
          <a:off x="0" y="0"/>
          <a:ext cx="0" cy="0"/>
          <a:chOff x="0" y="0"/>
          <a:chExt cx="0" cy="0"/>
        </a:xfrm>
      </p:grpSpPr>
      <p:sp>
        <p:nvSpPr>
          <p:cNvPr id="313" name="Google Shape;313;p55"/>
          <p:cNvSpPr txBox="1"/>
          <p:nvPr/>
        </p:nvSpPr>
        <p:spPr>
          <a:xfrm>
            <a:off x="3721275" y="2048400"/>
            <a:ext cx="3990000" cy="1046700"/>
          </a:xfrm>
          <a:prstGeom prst="rect">
            <a:avLst/>
          </a:prstGeom>
          <a:noFill/>
          <a:ln>
            <a:noFill/>
          </a:ln>
        </p:spPr>
        <p:txBody>
          <a:bodyPr spcFirstLastPara="1" wrap="square" lIns="91425" tIns="91425" rIns="91425" bIns="91425" anchor="t" anchorCtr="0">
            <a:spAutoFit/>
          </a:bodyPr>
          <a:lstStyle/>
          <a:p>
            <a:pPr marL="457200" lvl="0" indent="-317500" algn="l" rtl="0">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Mockups</a:t>
            </a:r>
            <a:endParaRPr>
              <a:solidFill>
                <a:srgbClr val="FFFFFF"/>
              </a:solidFill>
              <a:latin typeface="Open Sans"/>
              <a:ea typeface="Open Sans"/>
              <a:cs typeface="Open Sans"/>
              <a:sym typeface="Open Sans"/>
            </a:endParaRPr>
          </a:p>
          <a:p>
            <a:pPr marL="457200" lvl="0" indent="-317500" algn="l" rtl="0">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High-fidelity prototype</a:t>
            </a:r>
            <a:endParaRPr>
              <a:solidFill>
                <a:srgbClr val="FFFFFF"/>
              </a:solidFill>
              <a:latin typeface="Open Sans"/>
              <a:ea typeface="Open Sans"/>
              <a:cs typeface="Open Sans"/>
              <a:sym typeface="Open Sans"/>
            </a:endParaRPr>
          </a:p>
          <a:p>
            <a:pPr marL="457200" lvl="0" indent="-317500" algn="l" rtl="0">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Accessibility</a:t>
            </a:r>
            <a:endParaRPr>
              <a:solidFill>
                <a:srgbClr val="FFFFFF"/>
              </a:solidFill>
              <a:latin typeface="Open Sans"/>
              <a:ea typeface="Open Sans"/>
              <a:cs typeface="Open Sans"/>
              <a:sym typeface="Open Sans"/>
            </a:endParaRPr>
          </a:p>
        </p:txBody>
      </p:sp>
      <p:sp>
        <p:nvSpPr>
          <p:cNvPr id="314" name="Google Shape;314;p55"/>
          <p:cNvSpPr txBox="1"/>
          <p:nvPr/>
        </p:nvSpPr>
        <p:spPr>
          <a:xfrm>
            <a:off x="-468875" y="2082300"/>
            <a:ext cx="3704400" cy="978900"/>
          </a:xfrm>
          <a:prstGeom prst="rect">
            <a:avLst/>
          </a:prstGeom>
          <a:noFill/>
          <a:ln>
            <a:noFill/>
          </a:ln>
        </p:spPr>
        <p:txBody>
          <a:bodyPr spcFirstLastPara="1" wrap="square" lIns="91425" tIns="91425" rIns="91425" bIns="91425" anchor="t" anchorCtr="0">
            <a:spAutoFit/>
          </a:bodyPr>
          <a:lstStyle/>
          <a:p>
            <a:pPr marL="0" lvl="0" indent="0" algn="r" rtl="0">
              <a:lnSpc>
                <a:spcPct val="115000"/>
              </a:lnSpc>
              <a:spcBef>
                <a:spcPts val="0"/>
              </a:spcBef>
              <a:spcAft>
                <a:spcPts val="0"/>
              </a:spcAft>
              <a:buNone/>
            </a:pPr>
            <a:r>
              <a:rPr lang="en" sz="2400">
                <a:solidFill>
                  <a:srgbClr val="FFFFFF"/>
                </a:solidFill>
                <a:latin typeface="Open Sans"/>
                <a:ea typeface="Open Sans"/>
                <a:cs typeface="Open Sans"/>
                <a:sym typeface="Open Sans"/>
              </a:rPr>
              <a:t>Refining</a:t>
            </a:r>
            <a:endParaRPr sz="2400">
              <a:solidFill>
                <a:srgbClr val="FFFFFF"/>
              </a:solidFill>
              <a:latin typeface="Open Sans"/>
              <a:ea typeface="Open Sans"/>
              <a:cs typeface="Open Sans"/>
              <a:sym typeface="Open Sans"/>
            </a:endParaRPr>
          </a:p>
          <a:p>
            <a:pPr marL="0" lvl="0" indent="0" algn="r" rtl="0">
              <a:lnSpc>
                <a:spcPct val="115000"/>
              </a:lnSpc>
              <a:spcBef>
                <a:spcPts val="0"/>
              </a:spcBef>
              <a:spcAft>
                <a:spcPts val="0"/>
              </a:spcAft>
              <a:buNone/>
            </a:pPr>
            <a:r>
              <a:rPr lang="en" sz="2400">
                <a:solidFill>
                  <a:srgbClr val="FFFFFF"/>
                </a:solidFill>
                <a:latin typeface="Open Sans"/>
                <a:ea typeface="Open Sans"/>
                <a:cs typeface="Open Sans"/>
                <a:sym typeface="Open Sans"/>
              </a:rPr>
              <a:t>the design</a:t>
            </a:r>
            <a:endParaRPr sz="2400">
              <a:solidFill>
                <a:srgbClr val="FFFFFF"/>
              </a:solidFill>
              <a:latin typeface="Open Sans"/>
              <a:ea typeface="Open Sans"/>
              <a:cs typeface="Open Sans"/>
              <a:sym typeface="Open Sans"/>
            </a:endParaRPr>
          </a:p>
        </p:txBody>
      </p:sp>
      <p:cxnSp>
        <p:nvCxnSpPr>
          <p:cNvPr id="315" name="Google Shape;315;p55"/>
          <p:cNvCxnSpPr/>
          <p:nvPr/>
        </p:nvCxnSpPr>
        <p:spPr>
          <a:xfrm>
            <a:off x="3460100" y="1032150"/>
            <a:ext cx="36600" cy="3079200"/>
          </a:xfrm>
          <a:prstGeom prst="straightConnector1">
            <a:avLst/>
          </a:prstGeom>
          <a:noFill/>
          <a:ln w="19050" cap="flat" cmpd="sng">
            <a:solidFill>
              <a:srgbClr val="FFFFFF"/>
            </a:solidFill>
            <a:prstDash val="solid"/>
            <a:round/>
            <a:headEnd type="none" w="med" len="med"/>
            <a:tailEnd type="none" w="med" len="med"/>
          </a:ln>
        </p:spPr>
      </p:cxn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pic>
        <p:nvPicPr>
          <p:cNvPr id="3" name="Picture 2">
            <a:extLst>
              <a:ext uri="{FF2B5EF4-FFF2-40B4-BE49-F238E27FC236}">
                <a16:creationId xmlns:a16="http://schemas.microsoft.com/office/drawing/2014/main" id="{73C857CF-788A-1592-868C-85D6C854E6E4}"/>
              </a:ext>
            </a:extLst>
          </p:cNvPr>
          <p:cNvPicPr>
            <a:picLocks noChangeAspect="1"/>
          </p:cNvPicPr>
          <p:nvPr/>
        </p:nvPicPr>
        <p:blipFill>
          <a:blip r:embed="rId3"/>
          <a:stretch>
            <a:fillRect/>
          </a:stretch>
        </p:blipFill>
        <p:spPr>
          <a:xfrm>
            <a:off x="3640751" y="545807"/>
            <a:ext cx="2007240" cy="4366771"/>
          </a:xfrm>
          <a:prstGeom prst="rect">
            <a:avLst/>
          </a:prstGeom>
          <a:effectLst>
            <a:outerShdw blurRad="63500" sx="102000" sy="102000" algn="ctr" rotWithShape="0">
              <a:prstClr val="black">
                <a:alpha val="40000"/>
              </a:prstClr>
            </a:outerShdw>
          </a:effectLst>
        </p:spPr>
      </p:pic>
      <p:sp>
        <p:nvSpPr>
          <p:cNvPr id="320" name="Google Shape;320;p56"/>
          <p:cNvSpPr txBox="1"/>
          <p:nvPr/>
        </p:nvSpPr>
        <p:spPr>
          <a:xfrm>
            <a:off x="517675" y="524350"/>
            <a:ext cx="70008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a:solidFill>
                  <a:srgbClr val="5F6368"/>
                </a:solidFill>
                <a:latin typeface="Open Sans"/>
                <a:ea typeface="Open Sans"/>
                <a:cs typeface="Open Sans"/>
                <a:sym typeface="Open Sans"/>
              </a:rPr>
              <a:t>Mockups</a:t>
            </a:r>
            <a:endParaRPr sz="2400">
              <a:solidFill>
                <a:srgbClr val="5F6368"/>
              </a:solidFill>
              <a:latin typeface="Open Sans"/>
              <a:ea typeface="Open Sans"/>
              <a:cs typeface="Open Sans"/>
              <a:sym typeface="Open Sans"/>
            </a:endParaRPr>
          </a:p>
        </p:txBody>
      </p:sp>
      <p:sp>
        <p:nvSpPr>
          <p:cNvPr id="321" name="Google Shape;321;p56"/>
          <p:cNvSpPr txBox="1"/>
          <p:nvPr/>
        </p:nvSpPr>
        <p:spPr>
          <a:xfrm>
            <a:off x="517675" y="1522550"/>
            <a:ext cx="2421300" cy="2446793"/>
          </a:xfrm>
          <a:prstGeom prst="rect">
            <a:avLst/>
          </a:prstGeom>
          <a:noFill/>
          <a:ln>
            <a:noFill/>
          </a:ln>
        </p:spPr>
        <p:txBody>
          <a:bodyPr spcFirstLastPara="1" wrap="square" lIns="0" tIns="91425" rIns="91425" bIns="91425" anchor="t" anchorCtr="0">
            <a:spAutoFit/>
          </a:bodyPr>
          <a:lstStyle/>
          <a:p>
            <a:pPr marL="0" lvl="0" indent="0" algn="l" rtl="0">
              <a:lnSpc>
                <a:spcPct val="150000"/>
              </a:lnSpc>
              <a:spcBef>
                <a:spcPts val="0"/>
              </a:spcBef>
              <a:spcAft>
                <a:spcPts val="0"/>
              </a:spcAft>
              <a:buNone/>
            </a:pPr>
            <a:r>
              <a:rPr lang="en-US" dirty="0">
                <a:solidFill>
                  <a:schemeClr val="tx1"/>
                </a:solidFill>
                <a:latin typeface="Open Sans"/>
                <a:ea typeface="Open Sans"/>
                <a:cs typeface="Open Sans"/>
                <a:sym typeface="Open Sans"/>
              </a:rPr>
              <a:t>After the usability study I revised the design and now users can see all the categories of flowers when they first land on the home screen.</a:t>
            </a:r>
            <a:endParaRPr dirty="0">
              <a:solidFill>
                <a:schemeClr val="tx1"/>
              </a:solidFill>
              <a:latin typeface="Open Sans"/>
              <a:ea typeface="Open Sans"/>
              <a:cs typeface="Open Sans"/>
              <a:sym typeface="Open Sans"/>
            </a:endParaRPr>
          </a:p>
          <a:p>
            <a:pPr marL="0" lvl="0" indent="0" algn="l" rtl="0">
              <a:lnSpc>
                <a:spcPct val="150000"/>
              </a:lnSpc>
              <a:spcBef>
                <a:spcPts val="0"/>
              </a:spcBef>
              <a:spcAft>
                <a:spcPts val="0"/>
              </a:spcAft>
              <a:buNone/>
            </a:pPr>
            <a:endParaRPr dirty="0"/>
          </a:p>
        </p:txBody>
      </p:sp>
      <p:cxnSp>
        <p:nvCxnSpPr>
          <p:cNvPr id="325" name="Google Shape;325;p56"/>
          <p:cNvCxnSpPr>
            <a:cxnSpLocks/>
          </p:cNvCxnSpPr>
          <p:nvPr/>
        </p:nvCxnSpPr>
        <p:spPr>
          <a:xfrm>
            <a:off x="5663699" y="2855450"/>
            <a:ext cx="564976" cy="0"/>
          </a:xfrm>
          <a:prstGeom prst="straightConnector1">
            <a:avLst/>
          </a:prstGeom>
          <a:noFill/>
          <a:ln w="28575" cap="flat" cmpd="sng">
            <a:solidFill>
              <a:srgbClr val="34A853"/>
            </a:solidFill>
            <a:prstDash val="solid"/>
            <a:round/>
            <a:headEnd type="none" w="med" len="med"/>
            <a:tailEnd type="triangle" w="med" len="med"/>
          </a:ln>
        </p:spPr>
      </p:cxnSp>
      <p:sp>
        <p:nvSpPr>
          <p:cNvPr id="326" name="Google Shape;326;p56"/>
          <p:cNvSpPr txBox="1"/>
          <p:nvPr/>
        </p:nvSpPr>
        <p:spPr>
          <a:xfrm>
            <a:off x="3480688" y="162610"/>
            <a:ext cx="2353800" cy="585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dirty="0">
                <a:solidFill>
                  <a:srgbClr val="34A853"/>
                </a:solidFill>
                <a:latin typeface="Open Sans"/>
                <a:ea typeface="Open Sans"/>
                <a:cs typeface="Open Sans"/>
                <a:sym typeface="Open Sans"/>
              </a:rPr>
              <a:t>Before usability study</a:t>
            </a:r>
            <a:endParaRPr sz="1200" dirty="0">
              <a:solidFill>
                <a:srgbClr val="34A853"/>
              </a:solidFill>
              <a:latin typeface="Open Sans"/>
              <a:ea typeface="Open Sans"/>
              <a:cs typeface="Open Sans"/>
              <a:sym typeface="Open Sans"/>
            </a:endParaRPr>
          </a:p>
          <a:p>
            <a:pPr marL="0" lvl="0" indent="0" algn="l" rtl="0">
              <a:spcBef>
                <a:spcPts val="0"/>
              </a:spcBef>
              <a:spcAft>
                <a:spcPts val="0"/>
              </a:spcAft>
              <a:buNone/>
            </a:pPr>
            <a:endParaRPr dirty="0">
              <a:solidFill>
                <a:srgbClr val="1967D2"/>
              </a:solidFill>
            </a:endParaRPr>
          </a:p>
        </p:txBody>
      </p:sp>
      <p:sp>
        <p:nvSpPr>
          <p:cNvPr id="327" name="Google Shape;327;p56"/>
          <p:cNvSpPr txBox="1"/>
          <p:nvPr/>
        </p:nvSpPr>
        <p:spPr>
          <a:xfrm>
            <a:off x="6120974" y="178060"/>
            <a:ext cx="2353800" cy="585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dirty="0">
                <a:solidFill>
                  <a:srgbClr val="34A853"/>
                </a:solidFill>
                <a:latin typeface="Open Sans"/>
                <a:ea typeface="Open Sans"/>
                <a:cs typeface="Open Sans"/>
                <a:sym typeface="Open Sans"/>
              </a:rPr>
              <a:t>After usability study</a:t>
            </a:r>
            <a:endParaRPr sz="1200" dirty="0">
              <a:solidFill>
                <a:srgbClr val="34A853"/>
              </a:solidFill>
              <a:latin typeface="Open Sans"/>
              <a:ea typeface="Open Sans"/>
              <a:cs typeface="Open Sans"/>
              <a:sym typeface="Open Sans"/>
            </a:endParaRPr>
          </a:p>
          <a:p>
            <a:pPr marL="0" lvl="0" indent="0" algn="l" rtl="0">
              <a:spcBef>
                <a:spcPts val="0"/>
              </a:spcBef>
              <a:spcAft>
                <a:spcPts val="0"/>
              </a:spcAft>
              <a:buNone/>
            </a:pPr>
            <a:endParaRPr dirty="0">
              <a:solidFill>
                <a:srgbClr val="1967D2"/>
              </a:solidFill>
            </a:endParaRPr>
          </a:p>
        </p:txBody>
      </p:sp>
      <p:sp>
        <p:nvSpPr>
          <p:cNvPr id="328" name="Google Shape;328;p56"/>
          <p:cNvSpPr txBox="1"/>
          <p:nvPr/>
        </p:nvSpPr>
        <p:spPr>
          <a:xfrm>
            <a:off x="7064125" y="2393750"/>
            <a:ext cx="1239000" cy="923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rgbClr val="5F6368"/>
                </a:solidFill>
                <a:latin typeface="Open Sans"/>
                <a:ea typeface="Open Sans"/>
                <a:cs typeface="Open Sans"/>
                <a:sym typeface="Open Sans"/>
              </a:rPr>
              <a:t>Image of selected screen after usability study</a:t>
            </a:r>
            <a:endParaRPr sz="1200">
              <a:solidFill>
                <a:srgbClr val="5F6368"/>
              </a:solidFill>
              <a:latin typeface="Open Sans"/>
              <a:ea typeface="Open Sans"/>
              <a:cs typeface="Open Sans"/>
              <a:sym typeface="Open Sans"/>
            </a:endParaRPr>
          </a:p>
        </p:txBody>
      </p:sp>
      <p:pic>
        <p:nvPicPr>
          <p:cNvPr id="5" name="Picture 4">
            <a:extLst>
              <a:ext uri="{FF2B5EF4-FFF2-40B4-BE49-F238E27FC236}">
                <a16:creationId xmlns:a16="http://schemas.microsoft.com/office/drawing/2014/main" id="{72FA68C1-B19D-F171-EAD9-1F985A730D4C}"/>
              </a:ext>
            </a:extLst>
          </p:cNvPr>
          <p:cNvPicPr>
            <a:picLocks noChangeAspect="1"/>
          </p:cNvPicPr>
          <p:nvPr/>
        </p:nvPicPr>
        <p:blipFill>
          <a:blip r:embed="rId4"/>
          <a:stretch>
            <a:fillRect/>
          </a:stretch>
        </p:blipFill>
        <p:spPr>
          <a:xfrm>
            <a:off x="6279380" y="524350"/>
            <a:ext cx="2040247" cy="4387297"/>
          </a:xfrm>
          <a:prstGeom prst="rect">
            <a:avLst/>
          </a:prstGeom>
          <a:effectLst>
            <a:outerShdw blurRad="63500" sx="102000" sy="102000" algn="ctr" rotWithShape="0">
              <a:prstClr val="black">
                <a:alpha val="40000"/>
              </a:prstClr>
            </a:outerShdw>
          </a:effec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pic>
        <p:nvPicPr>
          <p:cNvPr id="3" name="Picture 2">
            <a:extLst>
              <a:ext uri="{FF2B5EF4-FFF2-40B4-BE49-F238E27FC236}">
                <a16:creationId xmlns:a16="http://schemas.microsoft.com/office/drawing/2014/main" id="{B4C16076-324D-CB65-9C8A-F9E4E1B6988C}"/>
              </a:ext>
            </a:extLst>
          </p:cNvPr>
          <p:cNvPicPr>
            <a:picLocks noChangeAspect="1"/>
          </p:cNvPicPr>
          <p:nvPr/>
        </p:nvPicPr>
        <p:blipFill>
          <a:blip r:embed="rId3"/>
          <a:stretch>
            <a:fillRect/>
          </a:stretch>
        </p:blipFill>
        <p:spPr>
          <a:xfrm>
            <a:off x="3486211" y="637900"/>
            <a:ext cx="2045618" cy="4440100"/>
          </a:xfrm>
          <a:prstGeom prst="rect">
            <a:avLst/>
          </a:prstGeom>
          <a:effectLst>
            <a:outerShdw blurRad="63500" sx="102000" sy="102000" algn="ctr" rotWithShape="0">
              <a:prstClr val="black">
                <a:alpha val="40000"/>
              </a:prstClr>
            </a:outerShdw>
          </a:effectLst>
        </p:spPr>
      </p:pic>
      <p:sp>
        <p:nvSpPr>
          <p:cNvPr id="333" name="Google Shape;333;p57"/>
          <p:cNvSpPr txBox="1"/>
          <p:nvPr/>
        </p:nvSpPr>
        <p:spPr>
          <a:xfrm>
            <a:off x="517675" y="524350"/>
            <a:ext cx="70008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a:solidFill>
                  <a:srgbClr val="5F6368"/>
                </a:solidFill>
                <a:latin typeface="Open Sans"/>
                <a:ea typeface="Open Sans"/>
                <a:cs typeface="Open Sans"/>
                <a:sym typeface="Open Sans"/>
              </a:rPr>
              <a:t>Mockups</a:t>
            </a:r>
            <a:endParaRPr sz="2400">
              <a:solidFill>
                <a:srgbClr val="5F6368"/>
              </a:solidFill>
              <a:latin typeface="Open Sans"/>
              <a:ea typeface="Open Sans"/>
              <a:cs typeface="Open Sans"/>
              <a:sym typeface="Open Sans"/>
            </a:endParaRPr>
          </a:p>
        </p:txBody>
      </p:sp>
      <p:sp>
        <p:nvSpPr>
          <p:cNvPr id="334" name="Google Shape;334;p57"/>
          <p:cNvSpPr txBox="1"/>
          <p:nvPr/>
        </p:nvSpPr>
        <p:spPr>
          <a:xfrm>
            <a:off x="517674" y="1522550"/>
            <a:ext cx="2526739" cy="3093124"/>
          </a:xfrm>
          <a:prstGeom prst="rect">
            <a:avLst/>
          </a:prstGeom>
          <a:noFill/>
          <a:ln>
            <a:noFill/>
          </a:ln>
        </p:spPr>
        <p:txBody>
          <a:bodyPr spcFirstLastPara="1" wrap="square" lIns="0" tIns="91425" rIns="91425" bIns="91425" anchor="t" anchorCtr="0">
            <a:spAutoFit/>
          </a:bodyPr>
          <a:lstStyle/>
          <a:p>
            <a:pPr marL="0" lvl="0" indent="0" algn="l" rtl="0">
              <a:lnSpc>
                <a:spcPct val="150000"/>
              </a:lnSpc>
              <a:spcBef>
                <a:spcPts val="0"/>
              </a:spcBef>
              <a:spcAft>
                <a:spcPts val="0"/>
              </a:spcAft>
              <a:buNone/>
            </a:pPr>
            <a:r>
              <a:rPr lang="en-US" dirty="0">
                <a:solidFill>
                  <a:schemeClr val="tx1"/>
                </a:solidFill>
                <a:latin typeface="Open Sans"/>
                <a:ea typeface="Open Sans"/>
                <a:cs typeface="Open Sans"/>
                <a:sym typeface="Open Sans"/>
              </a:rPr>
              <a:t>The second usability study revealed that users had problem selecting date and time of delivery.</a:t>
            </a:r>
          </a:p>
          <a:p>
            <a:pPr marL="0" lvl="0" indent="0" algn="l" rtl="0">
              <a:lnSpc>
                <a:spcPct val="150000"/>
              </a:lnSpc>
              <a:spcBef>
                <a:spcPts val="0"/>
              </a:spcBef>
              <a:spcAft>
                <a:spcPts val="0"/>
              </a:spcAft>
              <a:buNone/>
            </a:pPr>
            <a:r>
              <a:rPr lang="en-US" dirty="0">
                <a:solidFill>
                  <a:schemeClr val="tx1"/>
                </a:solidFill>
                <a:latin typeface="Open Sans"/>
                <a:ea typeface="Open Sans"/>
                <a:cs typeface="Open Sans"/>
                <a:sym typeface="Open Sans"/>
              </a:rPr>
              <a:t>To solve this I added calendar option and time options from 9am-12 noon, 12 noon – 4pm, 4pm – 7 pm.</a:t>
            </a:r>
            <a:endParaRPr dirty="0">
              <a:solidFill>
                <a:schemeClr val="tx1"/>
              </a:solidFill>
              <a:latin typeface="Open Sans"/>
              <a:ea typeface="Open Sans"/>
              <a:cs typeface="Open Sans"/>
              <a:sym typeface="Open Sans"/>
            </a:endParaRPr>
          </a:p>
          <a:p>
            <a:pPr marL="0" lvl="0" indent="0" algn="l" rtl="0">
              <a:lnSpc>
                <a:spcPct val="150000"/>
              </a:lnSpc>
              <a:spcBef>
                <a:spcPts val="0"/>
              </a:spcBef>
              <a:spcAft>
                <a:spcPts val="0"/>
              </a:spcAft>
              <a:buNone/>
            </a:pPr>
            <a:endParaRPr dirty="0">
              <a:solidFill>
                <a:schemeClr val="tx1"/>
              </a:solidFill>
            </a:endParaRPr>
          </a:p>
        </p:txBody>
      </p:sp>
      <p:cxnSp>
        <p:nvCxnSpPr>
          <p:cNvPr id="337" name="Google Shape;337;p57"/>
          <p:cNvCxnSpPr/>
          <p:nvPr/>
        </p:nvCxnSpPr>
        <p:spPr>
          <a:xfrm>
            <a:off x="5749763" y="2855450"/>
            <a:ext cx="812100" cy="0"/>
          </a:xfrm>
          <a:prstGeom prst="straightConnector1">
            <a:avLst/>
          </a:prstGeom>
          <a:noFill/>
          <a:ln w="28575" cap="flat" cmpd="sng">
            <a:solidFill>
              <a:srgbClr val="34A853"/>
            </a:solidFill>
            <a:prstDash val="solid"/>
            <a:round/>
            <a:headEnd type="none" w="med" len="med"/>
            <a:tailEnd type="triangle" w="med" len="med"/>
          </a:ln>
        </p:spPr>
      </p:cxnSp>
      <p:sp>
        <p:nvSpPr>
          <p:cNvPr id="338" name="Google Shape;338;p57"/>
          <p:cNvSpPr txBox="1"/>
          <p:nvPr/>
        </p:nvSpPr>
        <p:spPr>
          <a:xfrm>
            <a:off x="3330552" y="202677"/>
            <a:ext cx="2353800" cy="585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dirty="0">
                <a:solidFill>
                  <a:srgbClr val="34A853"/>
                </a:solidFill>
                <a:latin typeface="Open Sans"/>
                <a:ea typeface="Open Sans"/>
                <a:cs typeface="Open Sans"/>
                <a:sym typeface="Open Sans"/>
              </a:rPr>
              <a:t>Before usability study</a:t>
            </a:r>
            <a:endParaRPr sz="1200" dirty="0">
              <a:solidFill>
                <a:srgbClr val="34A853"/>
              </a:solidFill>
              <a:latin typeface="Open Sans"/>
              <a:ea typeface="Open Sans"/>
              <a:cs typeface="Open Sans"/>
              <a:sym typeface="Open Sans"/>
            </a:endParaRPr>
          </a:p>
          <a:p>
            <a:pPr marL="0" lvl="0" indent="0" algn="l" rtl="0">
              <a:spcBef>
                <a:spcPts val="0"/>
              </a:spcBef>
              <a:spcAft>
                <a:spcPts val="0"/>
              </a:spcAft>
              <a:buNone/>
            </a:pPr>
            <a:endParaRPr dirty="0">
              <a:solidFill>
                <a:srgbClr val="1967D2"/>
              </a:solidFill>
            </a:endParaRPr>
          </a:p>
        </p:txBody>
      </p:sp>
      <p:sp>
        <p:nvSpPr>
          <p:cNvPr id="339" name="Google Shape;339;p57"/>
          <p:cNvSpPr txBox="1"/>
          <p:nvPr/>
        </p:nvSpPr>
        <p:spPr>
          <a:xfrm>
            <a:off x="6165758" y="202677"/>
            <a:ext cx="2353800" cy="585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dirty="0">
                <a:solidFill>
                  <a:srgbClr val="34A853"/>
                </a:solidFill>
                <a:latin typeface="Open Sans"/>
                <a:ea typeface="Open Sans"/>
                <a:cs typeface="Open Sans"/>
                <a:sym typeface="Open Sans"/>
              </a:rPr>
              <a:t>After usability study</a:t>
            </a:r>
            <a:endParaRPr sz="1200" dirty="0">
              <a:solidFill>
                <a:srgbClr val="34A853"/>
              </a:solidFill>
              <a:latin typeface="Open Sans"/>
              <a:ea typeface="Open Sans"/>
              <a:cs typeface="Open Sans"/>
              <a:sym typeface="Open Sans"/>
            </a:endParaRPr>
          </a:p>
          <a:p>
            <a:pPr marL="0" lvl="0" indent="0" algn="l" rtl="0">
              <a:spcBef>
                <a:spcPts val="0"/>
              </a:spcBef>
              <a:spcAft>
                <a:spcPts val="0"/>
              </a:spcAft>
              <a:buNone/>
            </a:pPr>
            <a:endParaRPr dirty="0">
              <a:solidFill>
                <a:srgbClr val="1967D2"/>
              </a:solidFill>
            </a:endParaRPr>
          </a:p>
        </p:txBody>
      </p:sp>
      <p:pic>
        <p:nvPicPr>
          <p:cNvPr id="5" name="Picture 4">
            <a:extLst>
              <a:ext uri="{FF2B5EF4-FFF2-40B4-BE49-F238E27FC236}">
                <a16:creationId xmlns:a16="http://schemas.microsoft.com/office/drawing/2014/main" id="{09C13BA8-2097-CCB9-30BB-BE472DBEE962}"/>
              </a:ext>
            </a:extLst>
          </p:cNvPr>
          <p:cNvPicPr>
            <a:picLocks noChangeAspect="1"/>
          </p:cNvPicPr>
          <p:nvPr/>
        </p:nvPicPr>
        <p:blipFill>
          <a:blip r:embed="rId4"/>
          <a:stretch>
            <a:fillRect/>
          </a:stretch>
        </p:blipFill>
        <p:spPr>
          <a:xfrm>
            <a:off x="6304078" y="635400"/>
            <a:ext cx="2027515" cy="4440100"/>
          </a:xfrm>
          <a:prstGeom prst="rect">
            <a:avLst/>
          </a:prstGeom>
          <a:effectLst>
            <a:outerShdw blurRad="63500" sx="102000" sy="102000" algn="ctr" rotWithShape="0">
              <a:prstClr val="black">
                <a:alpha val="40000"/>
              </a:prstClr>
            </a:outerShdw>
          </a:effec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2" name="Google Shape;162;p41"/>
          <p:cNvSpPr txBox="1"/>
          <p:nvPr/>
        </p:nvSpPr>
        <p:spPr>
          <a:xfrm>
            <a:off x="1231075" y="1157626"/>
            <a:ext cx="4086000" cy="1892796"/>
          </a:xfrm>
          <a:prstGeom prst="rect">
            <a:avLst/>
          </a:prstGeom>
          <a:noFill/>
          <a:ln>
            <a:noFill/>
          </a:ln>
        </p:spPr>
        <p:txBody>
          <a:bodyPr spcFirstLastPara="1" wrap="square" lIns="0" tIns="91425" rIns="91425" bIns="91425" anchor="t" anchorCtr="0">
            <a:spAutoFit/>
          </a:bodyPr>
          <a:lstStyle/>
          <a:p>
            <a:pPr marL="0" lvl="0" indent="0" algn="l" rtl="0">
              <a:lnSpc>
                <a:spcPct val="150000"/>
              </a:lnSpc>
              <a:spcBef>
                <a:spcPts val="0"/>
              </a:spcBef>
              <a:spcAft>
                <a:spcPts val="0"/>
              </a:spcAft>
              <a:buNone/>
            </a:pPr>
            <a:r>
              <a:rPr lang="en" dirty="0">
                <a:solidFill>
                  <a:srgbClr val="4285F4"/>
                </a:solidFill>
                <a:latin typeface="Open Sans SemiBold"/>
                <a:ea typeface="Open Sans SemiBold"/>
                <a:cs typeface="Open Sans SemiBold"/>
                <a:sym typeface="Open Sans SemiBold"/>
              </a:rPr>
              <a:t>The product: </a:t>
            </a:r>
            <a:endParaRPr dirty="0">
              <a:solidFill>
                <a:srgbClr val="4285F4"/>
              </a:solidFill>
              <a:latin typeface="Open Sans SemiBold"/>
              <a:ea typeface="Open Sans SemiBold"/>
              <a:cs typeface="Open Sans SemiBold"/>
              <a:sym typeface="Open Sans SemiBold"/>
            </a:endParaRPr>
          </a:p>
          <a:p>
            <a:pPr marL="0" lvl="0" indent="0" algn="l" rtl="0">
              <a:lnSpc>
                <a:spcPct val="150000"/>
              </a:lnSpc>
              <a:spcBef>
                <a:spcPts val="0"/>
              </a:spcBef>
              <a:spcAft>
                <a:spcPts val="0"/>
              </a:spcAft>
              <a:buClr>
                <a:schemeClr val="dk1"/>
              </a:buClr>
              <a:buSzPts val="1100"/>
              <a:buFont typeface="Arial"/>
              <a:buNone/>
            </a:pPr>
            <a:r>
              <a:rPr lang="en" sz="1200" dirty="0">
                <a:solidFill>
                  <a:srgbClr val="5F6368"/>
                </a:solidFill>
                <a:latin typeface="Open Sans"/>
                <a:ea typeface="Open Sans"/>
                <a:cs typeface="Open Sans"/>
                <a:sym typeface="Open Sans"/>
              </a:rPr>
              <a:t>FlowerNest is a flower catalogue app for a local florist located in a Metropolitan city. This app strives to deliver freshly cut and seasonal flowers, Bouquets, garlands for a wide variety of events. FloweNest allows customers to place bulk orders for events well in advance.</a:t>
            </a:r>
            <a:endParaRPr sz="1200" b="1" dirty="0">
              <a:solidFill>
                <a:srgbClr val="1967D2"/>
              </a:solidFill>
              <a:latin typeface="Open Sans"/>
              <a:ea typeface="Open Sans"/>
              <a:cs typeface="Open Sans"/>
              <a:sym typeface="Open Sans"/>
            </a:endParaRPr>
          </a:p>
        </p:txBody>
      </p:sp>
      <p:sp>
        <p:nvSpPr>
          <p:cNvPr id="163" name="Google Shape;163;p41"/>
          <p:cNvSpPr txBox="1"/>
          <p:nvPr/>
        </p:nvSpPr>
        <p:spPr>
          <a:xfrm>
            <a:off x="517675" y="375492"/>
            <a:ext cx="61551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dirty="0">
                <a:solidFill>
                  <a:srgbClr val="5F6368"/>
                </a:solidFill>
                <a:latin typeface="Open Sans"/>
                <a:ea typeface="Open Sans"/>
                <a:cs typeface="Open Sans"/>
                <a:sym typeface="Open Sans"/>
              </a:rPr>
              <a:t>Project overview</a:t>
            </a:r>
            <a:endParaRPr sz="2400" dirty="0">
              <a:solidFill>
                <a:srgbClr val="5F6368"/>
              </a:solidFill>
              <a:latin typeface="Open Sans"/>
              <a:ea typeface="Open Sans"/>
              <a:cs typeface="Open Sans"/>
              <a:sym typeface="Open Sans"/>
            </a:endParaRPr>
          </a:p>
        </p:txBody>
      </p:sp>
      <p:sp>
        <p:nvSpPr>
          <p:cNvPr id="164" name="Google Shape;164;p41"/>
          <p:cNvSpPr/>
          <p:nvPr/>
        </p:nvSpPr>
        <p:spPr>
          <a:xfrm>
            <a:off x="517675" y="1157626"/>
            <a:ext cx="513300" cy="513300"/>
          </a:xfrm>
          <a:prstGeom prst="ellipse">
            <a:avLst/>
          </a:pr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41"/>
          <p:cNvSpPr txBox="1"/>
          <p:nvPr/>
        </p:nvSpPr>
        <p:spPr>
          <a:xfrm>
            <a:off x="1231075" y="3172985"/>
            <a:ext cx="3446100" cy="784800"/>
          </a:xfrm>
          <a:prstGeom prst="rect">
            <a:avLst/>
          </a:prstGeom>
          <a:noFill/>
          <a:ln>
            <a:noFill/>
          </a:ln>
        </p:spPr>
        <p:txBody>
          <a:bodyPr spcFirstLastPara="1" wrap="square" lIns="0" tIns="91425" rIns="91425" bIns="91425" anchor="t" anchorCtr="0">
            <a:spAutoFit/>
          </a:bodyPr>
          <a:lstStyle/>
          <a:p>
            <a:pPr marL="0" lvl="0" indent="0" algn="l" rtl="0">
              <a:lnSpc>
                <a:spcPct val="150000"/>
              </a:lnSpc>
              <a:spcBef>
                <a:spcPts val="0"/>
              </a:spcBef>
              <a:spcAft>
                <a:spcPts val="0"/>
              </a:spcAft>
              <a:buClr>
                <a:schemeClr val="dk1"/>
              </a:buClr>
              <a:buSzPts val="1100"/>
              <a:buFont typeface="Arial"/>
              <a:buNone/>
            </a:pPr>
            <a:r>
              <a:rPr lang="en" dirty="0">
                <a:solidFill>
                  <a:srgbClr val="4285F4"/>
                </a:solidFill>
                <a:latin typeface="Open Sans SemiBold"/>
                <a:ea typeface="Open Sans SemiBold"/>
                <a:cs typeface="Open Sans SemiBold"/>
                <a:sym typeface="Open Sans SemiBold"/>
              </a:rPr>
              <a:t>Project duration:</a:t>
            </a:r>
            <a:endParaRPr dirty="0">
              <a:solidFill>
                <a:srgbClr val="1967D2"/>
              </a:solidFill>
              <a:latin typeface="Open Sans SemiBold"/>
              <a:ea typeface="Open Sans SemiBold"/>
              <a:cs typeface="Open Sans SemiBold"/>
              <a:sym typeface="Open Sans SemiBold"/>
            </a:endParaRPr>
          </a:p>
          <a:p>
            <a:pPr marL="0" lvl="0" indent="0" algn="l" rtl="0">
              <a:lnSpc>
                <a:spcPct val="150000"/>
              </a:lnSpc>
              <a:spcBef>
                <a:spcPts val="0"/>
              </a:spcBef>
              <a:spcAft>
                <a:spcPts val="0"/>
              </a:spcAft>
              <a:buClr>
                <a:schemeClr val="dk1"/>
              </a:buClr>
              <a:buSzPts val="1100"/>
              <a:buFont typeface="Arial"/>
              <a:buNone/>
            </a:pPr>
            <a:r>
              <a:rPr lang="en" sz="1200" dirty="0">
                <a:solidFill>
                  <a:srgbClr val="5F6368"/>
                </a:solidFill>
                <a:latin typeface="Open Sans"/>
                <a:ea typeface="Open Sans"/>
                <a:cs typeface="Open Sans"/>
                <a:sym typeface="Open Sans"/>
              </a:rPr>
              <a:t>February – March 2023</a:t>
            </a:r>
            <a:endParaRPr sz="1200" b="1" dirty="0">
              <a:solidFill>
                <a:srgbClr val="4285F4"/>
              </a:solidFill>
              <a:latin typeface="Open Sans"/>
              <a:ea typeface="Open Sans"/>
              <a:cs typeface="Open Sans"/>
              <a:sym typeface="Open Sans"/>
            </a:endParaRPr>
          </a:p>
        </p:txBody>
      </p:sp>
      <p:sp>
        <p:nvSpPr>
          <p:cNvPr id="166" name="Google Shape;166;p41"/>
          <p:cNvSpPr/>
          <p:nvPr/>
        </p:nvSpPr>
        <p:spPr>
          <a:xfrm>
            <a:off x="517675" y="3172985"/>
            <a:ext cx="513300" cy="513300"/>
          </a:xfrm>
          <a:prstGeom prst="ellipse">
            <a:avLst/>
          </a:pr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41"/>
          <p:cNvSpPr/>
          <p:nvPr/>
        </p:nvSpPr>
        <p:spPr>
          <a:xfrm>
            <a:off x="643388" y="3299236"/>
            <a:ext cx="261874" cy="260801"/>
          </a:xfrm>
          <a:custGeom>
            <a:avLst/>
            <a:gdLst/>
            <a:ahLst/>
            <a:cxnLst/>
            <a:rect l="l" t="t" r="r" b="b"/>
            <a:pathLst>
              <a:path w="1048" h="1045" extrusionOk="0">
                <a:moveTo>
                  <a:pt x="522" y="0"/>
                </a:moveTo>
                <a:cubicBezTo>
                  <a:pt x="234" y="0"/>
                  <a:pt x="0" y="234"/>
                  <a:pt x="0" y="522"/>
                </a:cubicBezTo>
                <a:cubicBezTo>
                  <a:pt x="0" y="810"/>
                  <a:pt x="234" y="1044"/>
                  <a:pt x="522" y="1044"/>
                </a:cubicBezTo>
                <a:cubicBezTo>
                  <a:pt x="810" y="1044"/>
                  <a:pt x="1044" y="810"/>
                  <a:pt x="1044" y="522"/>
                </a:cubicBezTo>
                <a:cubicBezTo>
                  <a:pt x="1047" y="234"/>
                  <a:pt x="812" y="0"/>
                  <a:pt x="522" y="0"/>
                </a:cubicBezTo>
                <a:close/>
                <a:moveTo>
                  <a:pt x="525" y="940"/>
                </a:moveTo>
                <a:cubicBezTo>
                  <a:pt x="293" y="940"/>
                  <a:pt x="107" y="754"/>
                  <a:pt x="107" y="522"/>
                </a:cubicBezTo>
                <a:cubicBezTo>
                  <a:pt x="107" y="291"/>
                  <a:pt x="293" y="104"/>
                  <a:pt x="525" y="104"/>
                </a:cubicBezTo>
                <a:cubicBezTo>
                  <a:pt x="756" y="104"/>
                  <a:pt x="942" y="290"/>
                  <a:pt x="942" y="522"/>
                </a:cubicBezTo>
                <a:cubicBezTo>
                  <a:pt x="942" y="753"/>
                  <a:pt x="753" y="940"/>
                  <a:pt x="525" y="940"/>
                </a:cubicBezTo>
                <a:close/>
                <a:moveTo>
                  <a:pt x="471" y="259"/>
                </a:moveTo>
                <a:lnTo>
                  <a:pt x="471" y="573"/>
                </a:lnTo>
                <a:lnTo>
                  <a:pt x="745" y="736"/>
                </a:lnTo>
                <a:lnTo>
                  <a:pt x="784" y="671"/>
                </a:lnTo>
                <a:lnTo>
                  <a:pt x="550" y="533"/>
                </a:lnTo>
                <a:lnTo>
                  <a:pt x="550" y="259"/>
                </a:lnTo>
                <a:lnTo>
                  <a:pt x="471" y="259"/>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168" name="Google Shape;168;p41"/>
          <p:cNvSpPr/>
          <p:nvPr/>
        </p:nvSpPr>
        <p:spPr>
          <a:xfrm>
            <a:off x="610514" y="1305688"/>
            <a:ext cx="327623" cy="217176"/>
          </a:xfrm>
          <a:custGeom>
            <a:avLst/>
            <a:gdLst/>
            <a:ahLst/>
            <a:cxnLst/>
            <a:rect l="l" t="t" r="r" b="b"/>
            <a:pathLst>
              <a:path w="1149" h="765" extrusionOk="0">
                <a:moveTo>
                  <a:pt x="191" y="96"/>
                </a:moveTo>
                <a:lnTo>
                  <a:pt x="1052" y="96"/>
                </a:lnTo>
                <a:lnTo>
                  <a:pt x="1052" y="0"/>
                </a:lnTo>
                <a:lnTo>
                  <a:pt x="191" y="0"/>
                </a:lnTo>
                <a:cubicBezTo>
                  <a:pt x="138" y="0"/>
                  <a:pt x="95" y="42"/>
                  <a:pt x="95" y="96"/>
                </a:cubicBezTo>
                <a:lnTo>
                  <a:pt x="95" y="621"/>
                </a:lnTo>
                <a:lnTo>
                  <a:pt x="0" y="621"/>
                </a:lnTo>
                <a:lnTo>
                  <a:pt x="0" y="764"/>
                </a:lnTo>
                <a:lnTo>
                  <a:pt x="668" y="764"/>
                </a:lnTo>
                <a:lnTo>
                  <a:pt x="668" y="621"/>
                </a:lnTo>
                <a:lnTo>
                  <a:pt x="191" y="621"/>
                </a:lnTo>
                <a:lnTo>
                  <a:pt x="191" y="96"/>
                </a:lnTo>
                <a:close/>
                <a:moveTo>
                  <a:pt x="1100" y="189"/>
                </a:moveTo>
                <a:lnTo>
                  <a:pt x="812" y="189"/>
                </a:lnTo>
                <a:cubicBezTo>
                  <a:pt x="787" y="189"/>
                  <a:pt x="764" y="211"/>
                  <a:pt x="764" y="237"/>
                </a:cubicBezTo>
                <a:lnTo>
                  <a:pt x="764" y="714"/>
                </a:lnTo>
                <a:cubicBezTo>
                  <a:pt x="764" y="739"/>
                  <a:pt x="787" y="762"/>
                  <a:pt x="812" y="762"/>
                </a:cubicBezTo>
                <a:lnTo>
                  <a:pt x="1100" y="762"/>
                </a:lnTo>
                <a:cubicBezTo>
                  <a:pt x="1126" y="762"/>
                  <a:pt x="1148" y="739"/>
                  <a:pt x="1148" y="714"/>
                </a:cubicBezTo>
                <a:lnTo>
                  <a:pt x="1148" y="237"/>
                </a:lnTo>
                <a:cubicBezTo>
                  <a:pt x="1145" y="211"/>
                  <a:pt x="1126" y="189"/>
                  <a:pt x="1100" y="189"/>
                </a:cubicBezTo>
                <a:close/>
                <a:moveTo>
                  <a:pt x="1052" y="621"/>
                </a:moveTo>
                <a:lnTo>
                  <a:pt x="860" y="621"/>
                </a:lnTo>
                <a:lnTo>
                  <a:pt x="860" y="285"/>
                </a:lnTo>
                <a:lnTo>
                  <a:pt x="1052" y="285"/>
                </a:lnTo>
                <a:lnTo>
                  <a:pt x="1052" y="621"/>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pic>
        <p:nvPicPr>
          <p:cNvPr id="9" name="Picture 8">
            <a:extLst>
              <a:ext uri="{FF2B5EF4-FFF2-40B4-BE49-F238E27FC236}">
                <a16:creationId xmlns:a16="http://schemas.microsoft.com/office/drawing/2014/main" id="{89F10463-EE0B-F4FA-69ED-A5B77BAA3948}"/>
              </a:ext>
            </a:extLst>
          </p:cNvPr>
          <p:cNvPicPr>
            <a:picLocks noChangeAspect="1"/>
          </p:cNvPicPr>
          <p:nvPr/>
        </p:nvPicPr>
        <p:blipFill>
          <a:blip r:embed="rId3"/>
          <a:stretch>
            <a:fillRect/>
          </a:stretch>
        </p:blipFill>
        <p:spPr>
          <a:xfrm>
            <a:off x="6602239" y="797442"/>
            <a:ext cx="1898373" cy="4067942"/>
          </a:xfrm>
          <a:prstGeom prst="rect">
            <a:avLst/>
          </a:prstGeom>
          <a:effectLst>
            <a:outerShdw blurRad="50800" dist="38100" dir="2700000" algn="tl" rotWithShape="0">
              <a:prstClr val="black">
                <a:alpha val="40000"/>
              </a:prstClr>
            </a:outerShdw>
          </a:effectLst>
        </p:spPr>
      </p:pic>
      <p:pic>
        <p:nvPicPr>
          <p:cNvPr id="7" name="Picture 6">
            <a:extLst>
              <a:ext uri="{FF2B5EF4-FFF2-40B4-BE49-F238E27FC236}">
                <a16:creationId xmlns:a16="http://schemas.microsoft.com/office/drawing/2014/main" id="{AACBE248-EE15-FAAC-E911-862F86184676}"/>
              </a:ext>
            </a:extLst>
          </p:cNvPr>
          <p:cNvPicPr>
            <a:picLocks noChangeAspect="1"/>
          </p:cNvPicPr>
          <p:nvPr/>
        </p:nvPicPr>
        <p:blipFill>
          <a:blip r:embed="rId4"/>
          <a:stretch>
            <a:fillRect/>
          </a:stretch>
        </p:blipFill>
        <p:spPr>
          <a:xfrm>
            <a:off x="5317075" y="278116"/>
            <a:ext cx="1879049" cy="4067942"/>
          </a:xfrm>
          <a:prstGeom prst="rect">
            <a:avLst/>
          </a:prstGeom>
          <a:effectLst>
            <a:outerShdw blurRad="50800" dist="38100" dir="2700000" algn="tl" rotWithShape="0">
              <a:prstClr val="black">
                <a:alpha val="40000"/>
              </a:prstClr>
            </a:outerShdw>
          </a:effec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pic>
        <p:nvPicPr>
          <p:cNvPr id="5" name="Picture 4">
            <a:extLst>
              <a:ext uri="{FF2B5EF4-FFF2-40B4-BE49-F238E27FC236}">
                <a16:creationId xmlns:a16="http://schemas.microsoft.com/office/drawing/2014/main" id="{D6508C4E-029D-227A-CB25-B283990739CD}"/>
              </a:ext>
            </a:extLst>
          </p:cNvPr>
          <p:cNvPicPr>
            <a:picLocks noChangeAspect="1"/>
          </p:cNvPicPr>
          <p:nvPr/>
        </p:nvPicPr>
        <p:blipFill>
          <a:blip r:embed="rId3"/>
          <a:stretch>
            <a:fillRect/>
          </a:stretch>
        </p:blipFill>
        <p:spPr>
          <a:xfrm>
            <a:off x="1872516" y="1021971"/>
            <a:ext cx="1748351" cy="3765678"/>
          </a:xfrm>
          <a:prstGeom prst="rect">
            <a:avLst/>
          </a:prstGeom>
          <a:effectLst>
            <a:outerShdw blurRad="63500" sx="102000" sy="102000" algn="ctr" rotWithShape="0">
              <a:prstClr val="black">
                <a:alpha val="40000"/>
              </a:prstClr>
            </a:outerShdw>
          </a:effectLst>
        </p:spPr>
      </p:pic>
      <p:pic>
        <p:nvPicPr>
          <p:cNvPr id="7" name="Picture 6">
            <a:extLst>
              <a:ext uri="{FF2B5EF4-FFF2-40B4-BE49-F238E27FC236}">
                <a16:creationId xmlns:a16="http://schemas.microsoft.com/office/drawing/2014/main" id="{7D9BD869-3CC5-D82E-0413-C35D2B5D2E23}"/>
              </a:ext>
            </a:extLst>
          </p:cNvPr>
          <p:cNvPicPr>
            <a:picLocks noChangeAspect="1"/>
          </p:cNvPicPr>
          <p:nvPr/>
        </p:nvPicPr>
        <p:blipFill>
          <a:blip r:embed="rId4"/>
          <a:stretch>
            <a:fillRect/>
          </a:stretch>
        </p:blipFill>
        <p:spPr>
          <a:xfrm>
            <a:off x="3738532" y="1031117"/>
            <a:ext cx="1745547" cy="3765677"/>
          </a:xfrm>
          <a:prstGeom prst="rect">
            <a:avLst/>
          </a:prstGeom>
          <a:effectLst>
            <a:outerShdw blurRad="63500" sx="102000" sy="102000" algn="ctr" rotWithShape="0">
              <a:prstClr val="black">
                <a:alpha val="40000"/>
              </a:prstClr>
            </a:outerShdw>
          </a:effectLst>
        </p:spPr>
      </p:pic>
      <p:pic>
        <p:nvPicPr>
          <p:cNvPr id="9" name="Picture 8">
            <a:extLst>
              <a:ext uri="{FF2B5EF4-FFF2-40B4-BE49-F238E27FC236}">
                <a16:creationId xmlns:a16="http://schemas.microsoft.com/office/drawing/2014/main" id="{8D4C98EB-0E16-EF6B-6F42-79E59ACD6D95}"/>
              </a:ext>
            </a:extLst>
          </p:cNvPr>
          <p:cNvPicPr>
            <a:picLocks noChangeAspect="1"/>
          </p:cNvPicPr>
          <p:nvPr/>
        </p:nvPicPr>
        <p:blipFill>
          <a:blip r:embed="rId5"/>
          <a:stretch>
            <a:fillRect/>
          </a:stretch>
        </p:blipFill>
        <p:spPr>
          <a:xfrm>
            <a:off x="5595125" y="1021971"/>
            <a:ext cx="1740981" cy="3765677"/>
          </a:xfrm>
          <a:prstGeom prst="rect">
            <a:avLst/>
          </a:prstGeom>
          <a:effectLst>
            <a:outerShdw blurRad="63500" sx="102000" sy="102000" algn="ctr" rotWithShape="0">
              <a:prstClr val="black">
                <a:alpha val="40000"/>
              </a:prstClr>
            </a:outerShdw>
          </a:effectLst>
        </p:spPr>
      </p:pic>
      <p:pic>
        <p:nvPicPr>
          <p:cNvPr id="11" name="Picture 10">
            <a:extLst>
              <a:ext uri="{FF2B5EF4-FFF2-40B4-BE49-F238E27FC236}">
                <a16:creationId xmlns:a16="http://schemas.microsoft.com/office/drawing/2014/main" id="{39D7524C-E540-B486-EDC0-1925D05607BA}"/>
              </a:ext>
            </a:extLst>
          </p:cNvPr>
          <p:cNvPicPr>
            <a:picLocks noChangeAspect="1"/>
          </p:cNvPicPr>
          <p:nvPr/>
        </p:nvPicPr>
        <p:blipFill>
          <a:blip r:embed="rId6"/>
          <a:stretch>
            <a:fillRect/>
          </a:stretch>
        </p:blipFill>
        <p:spPr>
          <a:xfrm>
            <a:off x="7436821" y="1031117"/>
            <a:ext cx="1686918" cy="3765678"/>
          </a:xfrm>
          <a:prstGeom prst="rect">
            <a:avLst/>
          </a:prstGeom>
          <a:effectLst>
            <a:outerShdw blurRad="63500" sx="102000" sy="102000" algn="ctr" rotWithShape="0">
              <a:prstClr val="black">
                <a:alpha val="40000"/>
              </a:prstClr>
            </a:outerShdw>
          </a:effectLst>
        </p:spPr>
      </p:pic>
      <p:pic>
        <p:nvPicPr>
          <p:cNvPr id="13" name="Picture 12">
            <a:extLst>
              <a:ext uri="{FF2B5EF4-FFF2-40B4-BE49-F238E27FC236}">
                <a16:creationId xmlns:a16="http://schemas.microsoft.com/office/drawing/2014/main" id="{52BFDCFE-C195-764F-515C-818923C6CB47}"/>
              </a:ext>
            </a:extLst>
          </p:cNvPr>
          <p:cNvPicPr>
            <a:picLocks noChangeAspect="1"/>
          </p:cNvPicPr>
          <p:nvPr/>
        </p:nvPicPr>
        <p:blipFill>
          <a:blip r:embed="rId7"/>
          <a:stretch>
            <a:fillRect/>
          </a:stretch>
        </p:blipFill>
        <p:spPr>
          <a:xfrm>
            <a:off x="21516" y="1031117"/>
            <a:ext cx="1751173" cy="3765678"/>
          </a:xfrm>
          <a:prstGeom prst="rect">
            <a:avLst/>
          </a:prstGeom>
          <a:effectLst>
            <a:outerShdw blurRad="63500" sx="102000" sy="102000" algn="ctr" rotWithShape="0">
              <a:prstClr val="black">
                <a:alpha val="40000"/>
              </a:prstClr>
            </a:outerShdw>
          </a:effectLst>
        </p:spPr>
      </p:pic>
      <p:sp>
        <p:nvSpPr>
          <p:cNvPr id="346" name="Google Shape;346;p58"/>
          <p:cNvSpPr txBox="1"/>
          <p:nvPr/>
        </p:nvSpPr>
        <p:spPr>
          <a:xfrm>
            <a:off x="517675" y="427528"/>
            <a:ext cx="70008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dirty="0">
                <a:solidFill>
                  <a:srgbClr val="5F6368"/>
                </a:solidFill>
                <a:latin typeface="Open Sans"/>
                <a:ea typeface="Open Sans"/>
                <a:cs typeface="Open Sans"/>
                <a:sym typeface="Open Sans"/>
              </a:rPr>
              <a:t>Mockups</a:t>
            </a:r>
            <a:endParaRPr sz="2400" dirty="0">
              <a:solidFill>
                <a:srgbClr val="5F6368"/>
              </a:solidFill>
              <a:latin typeface="Open Sans"/>
              <a:ea typeface="Open Sans"/>
              <a:cs typeface="Open Sans"/>
              <a:sym typeface="Open Sans"/>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pic>
        <p:nvPicPr>
          <p:cNvPr id="3" name="Picture 2">
            <a:extLst>
              <a:ext uri="{FF2B5EF4-FFF2-40B4-BE49-F238E27FC236}">
                <a16:creationId xmlns:a16="http://schemas.microsoft.com/office/drawing/2014/main" id="{36B58864-FAC7-E843-A16F-66EBF1AC20E8}"/>
              </a:ext>
            </a:extLst>
          </p:cNvPr>
          <p:cNvPicPr>
            <a:picLocks noChangeAspect="1"/>
          </p:cNvPicPr>
          <p:nvPr/>
        </p:nvPicPr>
        <p:blipFill>
          <a:blip r:embed="rId3"/>
          <a:stretch>
            <a:fillRect/>
          </a:stretch>
        </p:blipFill>
        <p:spPr>
          <a:xfrm>
            <a:off x="3463493" y="0"/>
            <a:ext cx="4946988" cy="5143500"/>
          </a:xfrm>
          <a:prstGeom prst="rect">
            <a:avLst/>
          </a:prstGeom>
        </p:spPr>
      </p:pic>
      <p:sp>
        <p:nvSpPr>
          <p:cNvPr id="360" name="Google Shape;360;p59"/>
          <p:cNvSpPr txBox="1"/>
          <p:nvPr/>
        </p:nvSpPr>
        <p:spPr>
          <a:xfrm>
            <a:off x="249425" y="338300"/>
            <a:ext cx="7000800" cy="978900"/>
          </a:xfrm>
          <a:prstGeom prst="rect">
            <a:avLst/>
          </a:prstGeom>
          <a:noFill/>
          <a:ln>
            <a:noFill/>
          </a:ln>
        </p:spPr>
        <p:txBody>
          <a:bodyPr spcFirstLastPara="1" wrap="square" lIns="0" tIns="91425" rIns="91425" bIns="91425" anchor="t" anchorCtr="0">
            <a:spAutoFit/>
          </a:bodyPr>
          <a:lstStyle/>
          <a:p>
            <a:pPr marL="0" lvl="0" indent="0" algn="l" rtl="0">
              <a:lnSpc>
                <a:spcPct val="115000"/>
              </a:lnSpc>
              <a:spcBef>
                <a:spcPts val="0"/>
              </a:spcBef>
              <a:spcAft>
                <a:spcPts val="0"/>
              </a:spcAft>
              <a:buNone/>
            </a:pPr>
            <a:r>
              <a:rPr lang="en" sz="2400" dirty="0">
                <a:solidFill>
                  <a:srgbClr val="5F6368"/>
                </a:solidFill>
                <a:latin typeface="Open Sans"/>
                <a:ea typeface="Open Sans"/>
                <a:cs typeface="Open Sans"/>
                <a:sym typeface="Open Sans"/>
              </a:rPr>
              <a:t>High-fidelity</a:t>
            </a:r>
            <a:br>
              <a:rPr lang="en" sz="2400" dirty="0">
                <a:solidFill>
                  <a:srgbClr val="5F6368"/>
                </a:solidFill>
                <a:latin typeface="Open Sans"/>
                <a:ea typeface="Open Sans"/>
                <a:cs typeface="Open Sans"/>
                <a:sym typeface="Open Sans"/>
              </a:rPr>
            </a:br>
            <a:r>
              <a:rPr lang="en" sz="2400" dirty="0">
                <a:solidFill>
                  <a:srgbClr val="5F6368"/>
                </a:solidFill>
                <a:latin typeface="Open Sans"/>
                <a:ea typeface="Open Sans"/>
                <a:cs typeface="Open Sans"/>
                <a:sym typeface="Open Sans"/>
              </a:rPr>
              <a:t>prototype</a:t>
            </a:r>
            <a:endParaRPr sz="2400" dirty="0">
              <a:solidFill>
                <a:srgbClr val="5F6368"/>
              </a:solidFill>
              <a:latin typeface="Open Sans"/>
              <a:ea typeface="Open Sans"/>
              <a:cs typeface="Open Sans"/>
              <a:sym typeface="Open Sans"/>
            </a:endParaRPr>
          </a:p>
        </p:txBody>
      </p:sp>
      <p:sp>
        <p:nvSpPr>
          <p:cNvPr id="361" name="Google Shape;361;p59"/>
          <p:cNvSpPr txBox="1"/>
          <p:nvPr/>
        </p:nvSpPr>
        <p:spPr>
          <a:xfrm>
            <a:off x="249425" y="1570036"/>
            <a:ext cx="2224200" cy="2123628"/>
          </a:xfrm>
          <a:prstGeom prst="rect">
            <a:avLst/>
          </a:prstGeom>
          <a:noFill/>
          <a:ln>
            <a:noFill/>
          </a:ln>
        </p:spPr>
        <p:txBody>
          <a:bodyPr spcFirstLastPara="1" wrap="square" lIns="0" tIns="91425" rIns="91425" bIns="91425" anchor="t" anchorCtr="0">
            <a:spAutoFit/>
          </a:bodyPr>
          <a:lstStyle/>
          <a:p>
            <a:pPr marL="0" lvl="0" indent="0" algn="l" rtl="0">
              <a:lnSpc>
                <a:spcPct val="150000"/>
              </a:lnSpc>
              <a:spcBef>
                <a:spcPts val="0"/>
              </a:spcBef>
              <a:spcAft>
                <a:spcPts val="0"/>
              </a:spcAft>
              <a:buNone/>
            </a:pPr>
            <a:r>
              <a:rPr lang="en-US" sz="1200" b="0" i="0" u="none" strike="noStrike" dirty="0">
                <a:solidFill>
                  <a:srgbClr val="5F6368"/>
                </a:solidFill>
                <a:effectLst/>
                <a:latin typeface="Open Sans" panose="020B0606030504020204" pitchFamily="34" charset="0"/>
              </a:rPr>
              <a:t>The final high-fidelity prototype presented cleaner user flows for selecting flowers and checkout. </a:t>
            </a:r>
          </a:p>
          <a:p>
            <a:pPr marL="0" lvl="0" indent="0" algn="l" rtl="0">
              <a:lnSpc>
                <a:spcPct val="150000"/>
              </a:lnSpc>
              <a:spcBef>
                <a:spcPts val="0"/>
              </a:spcBef>
              <a:spcAft>
                <a:spcPts val="0"/>
              </a:spcAft>
              <a:buNone/>
            </a:pPr>
            <a:endParaRPr lang="en-US" sz="1200" dirty="0">
              <a:solidFill>
                <a:srgbClr val="5F6368"/>
              </a:solidFill>
              <a:latin typeface="Open Sans" panose="020B0606030504020204" pitchFamily="34" charset="0"/>
            </a:endParaRPr>
          </a:p>
          <a:p>
            <a:pPr marL="0" lvl="0" indent="0" algn="l" rtl="0">
              <a:lnSpc>
                <a:spcPct val="150000"/>
              </a:lnSpc>
              <a:spcBef>
                <a:spcPts val="0"/>
              </a:spcBef>
              <a:spcAft>
                <a:spcPts val="0"/>
              </a:spcAft>
              <a:buNone/>
            </a:pPr>
            <a:r>
              <a:rPr lang="en-US" sz="1200" b="0" i="0" u="none" strike="noStrike" dirty="0">
                <a:solidFill>
                  <a:srgbClr val="5F6368"/>
                </a:solidFill>
                <a:effectLst/>
                <a:latin typeface="Open Sans" panose="020B0606030504020204" pitchFamily="34" charset="0"/>
              </a:rPr>
              <a:t>View </a:t>
            </a:r>
            <a:r>
              <a:rPr lang="en-US" sz="1200" b="0" i="0" u="none" strike="noStrike" dirty="0" err="1">
                <a:solidFill>
                  <a:srgbClr val="5F6368"/>
                </a:solidFill>
                <a:effectLst/>
                <a:latin typeface="Open Sans" panose="020B0606030504020204" pitchFamily="34" charset="0"/>
              </a:rPr>
              <a:t>FlowerNest’s</a:t>
            </a:r>
            <a:r>
              <a:rPr lang="en-US" sz="1200" b="0" i="0" u="none" strike="noStrike" dirty="0">
                <a:solidFill>
                  <a:srgbClr val="5F6368"/>
                </a:solidFill>
                <a:effectLst/>
                <a:latin typeface="Open Sans" panose="020B0606030504020204" pitchFamily="34" charset="0"/>
              </a:rPr>
              <a:t> </a:t>
            </a:r>
          </a:p>
          <a:p>
            <a:pPr marL="0" lvl="0" indent="0" algn="l" rtl="0">
              <a:lnSpc>
                <a:spcPct val="150000"/>
              </a:lnSpc>
              <a:spcBef>
                <a:spcPts val="0"/>
              </a:spcBef>
              <a:spcAft>
                <a:spcPts val="0"/>
              </a:spcAft>
              <a:buNone/>
            </a:pPr>
            <a:r>
              <a:rPr lang="en-US" sz="1200" b="0" i="0" u="none" strike="noStrike" dirty="0">
                <a:solidFill>
                  <a:srgbClr val="5F6368"/>
                </a:solidFill>
                <a:effectLst/>
                <a:latin typeface="Open Sans" panose="020B0606030504020204" pitchFamily="34" charset="0"/>
                <a:hlinkClick r:id="rId4"/>
              </a:rPr>
              <a:t>High Fidelity prototype</a:t>
            </a:r>
            <a:r>
              <a:rPr lang="en-US" sz="1200" b="0" i="0" u="none" strike="noStrike" dirty="0">
                <a:solidFill>
                  <a:srgbClr val="5F6368"/>
                </a:solidFill>
                <a:effectLst/>
                <a:latin typeface="Open Sans" panose="020B0606030504020204" pitchFamily="34" charset="0"/>
              </a:rPr>
              <a:t> </a:t>
            </a:r>
            <a:endParaRPr sz="1200" dirty="0">
              <a:latin typeface="Open Sans"/>
              <a:ea typeface="Open Sans"/>
              <a:cs typeface="Open Sans"/>
              <a:sym typeface="Open Sans"/>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Google Shape;367;p60"/>
          <p:cNvSpPr txBox="1"/>
          <p:nvPr/>
        </p:nvSpPr>
        <p:spPr>
          <a:xfrm>
            <a:off x="517675" y="524350"/>
            <a:ext cx="70008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a:solidFill>
                  <a:srgbClr val="5F6368"/>
                </a:solidFill>
                <a:latin typeface="Open Sans"/>
                <a:ea typeface="Open Sans"/>
                <a:cs typeface="Open Sans"/>
                <a:sym typeface="Open Sans"/>
              </a:rPr>
              <a:t>Accessibility considerations</a:t>
            </a:r>
            <a:endParaRPr sz="2400">
              <a:solidFill>
                <a:srgbClr val="5F6368"/>
              </a:solidFill>
              <a:latin typeface="Open Sans"/>
              <a:ea typeface="Open Sans"/>
              <a:cs typeface="Open Sans"/>
              <a:sym typeface="Open Sans"/>
            </a:endParaRPr>
          </a:p>
        </p:txBody>
      </p:sp>
      <p:sp>
        <p:nvSpPr>
          <p:cNvPr id="368" name="Google Shape;368;p60"/>
          <p:cNvSpPr/>
          <p:nvPr/>
        </p:nvSpPr>
        <p:spPr>
          <a:xfrm>
            <a:off x="517675" y="1472325"/>
            <a:ext cx="2436300" cy="3174300"/>
          </a:xfrm>
          <a:prstGeom prst="rect">
            <a:avLst/>
          </a:prstGeom>
          <a:solidFill>
            <a:srgbClr val="F8F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60"/>
          <p:cNvSpPr txBox="1"/>
          <p:nvPr/>
        </p:nvSpPr>
        <p:spPr>
          <a:xfrm>
            <a:off x="711325" y="1917800"/>
            <a:ext cx="2049000" cy="1246465"/>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US" sz="1200" b="0" i="0" u="none" strike="noStrike" dirty="0">
                <a:solidFill>
                  <a:srgbClr val="5F6368"/>
                </a:solidFill>
                <a:effectLst/>
                <a:latin typeface="Open Sans" panose="020B0606030504020204" pitchFamily="34" charset="0"/>
              </a:rPr>
              <a:t>Provided access </a:t>
            </a:r>
            <a:br>
              <a:rPr lang="en-US" sz="1200" b="0" i="0" u="none" strike="noStrike" dirty="0">
                <a:solidFill>
                  <a:srgbClr val="5F6368"/>
                </a:solidFill>
                <a:effectLst/>
                <a:latin typeface="Open Sans" panose="020B0606030504020204" pitchFamily="34" charset="0"/>
              </a:rPr>
            </a:br>
            <a:r>
              <a:rPr lang="en-US" sz="1200" b="0" i="0" u="none" strike="noStrike" dirty="0">
                <a:solidFill>
                  <a:srgbClr val="5F6368"/>
                </a:solidFill>
                <a:effectLst/>
                <a:latin typeface="Open Sans" panose="020B0606030504020204" pitchFamily="34" charset="0"/>
              </a:rPr>
              <a:t>to users who are vision impaired through adding alt text to images for screen readers</a:t>
            </a:r>
            <a:endParaRPr sz="1200" dirty="0"/>
          </a:p>
        </p:txBody>
      </p:sp>
      <p:sp>
        <p:nvSpPr>
          <p:cNvPr id="370" name="Google Shape;370;p60"/>
          <p:cNvSpPr/>
          <p:nvPr/>
        </p:nvSpPr>
        <p:spPr>
          <a:xfrm>
            <a:off x="3175275" y="1472325"/>
            <a:ext cx="2436300" cy="3174300"/>
          </a:xfrm>
          <a:prstGeom prst="rect">
            <a:avLst/>
          </a:prstGeom>
          <a:solidFill>
            <a:srgbClr val="F8F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60"/>
          <p:cNvSpPr txBox="1"/>
          <p:nvPr/>
        </p:nvSpPr>
        <p:spPr>
          <a:xfrm>
            <a:off x="3368924" y="1917800"/>
            <a:ext cx="2128233" cy="984855"/>
          </a:xfrm>
          <a:prstGeom prst="rect">
            <a:avLst/>
          </a:prstGeom>
          <a:noFill/>
          <a:ln>
            <a:noFill/>
          </a:ln>
        </p:spPr>
        <p:txBody>
          <a:bodyPr spcFirstLastPara="1" wrap="square" lIns="91425" tIns="91425" rIns="91425" bIns="91425" anchor="t" anchorCtr="0">
            <a:spAutoFit/>
          </a:bodyPr>
          <a:lstStyle/>
          <a:p>
            <a:pPr algn="ctr" rtl="0">
              <a:spcBef>
                <a:spcPts val="0"/>
              </a:spcBef>
              <a:spcAft>
                <a:spcPts val="0"/>
              </a:spcAft>
            </a:pPr>
            <a:r>
              <a:rPr lang="en-US" sz="1200" b="0" i="0" u="none" strike="noStrike" dirty="0">
                <a:solidFill>
                  <a:srgbClr val="5F6368"/>
                </a:solidFill>
                <a:effectLst/>
                <a:latin typeface="Open Sans" panose="020B0606030504020204" pitchFamily="34" charset="0"/>
                <a:ea typeface="Open Sans" panose="020B0606030504020204" pitchFamily="34" charset="0"/>
                <a:cs typeface="Open Sans" panose="020B0606030504020204" pitchFamily="34" charset="0"/>
              </a:rPr>
              <a:t>Used icons to help make </a:t>
            </a:r>
            <a:br>
              <a:rPr lang="en-US" sz="1200" b="0" i="0" u="none" strike="noStrike" dirty="0">
                <a:solidFill>
                  <a:srgbClr val="5F6368"/>
                </a:solidFill>
                <a:effectLst/>
                <a:latin typeface="Open Sans" panose="020B0606030504020204" pitchFamily="34" charset="0"/>
                <a:ea typeface="Open Sans" panose="020B0606030504020204" pitchFamily="34" charset="0"/>
                <a:cs typeface="Open Sans" panose="020B0606030504020204" pitchFamily="34" charset="0"/>
              </a:rPr>
            </a:br>
            <a:r>
              <a:rPr lang="en-US" sz="1200" b="0" i="0" u="none" strike="noStrike" dirty="0">
                <a:solidFill>
                  <a:srgbClr val="5F6368"/>
                </a:solidFill>
                <a:effectLst/>
                <a:latin typeface="Open Sans" panose="020B0606030504020204" pitchFamily="34" charset="0"/>
                <a:ea typeface="Open Sans" panose="020B0606030504020204" pitchFamily="34" charset="0"/>
                <a:cs typeface="Open Sans" panose="020B0606030504020204" pitchFamily="34" charset="0"/>
              </a:rPr>
              <a:t>navigation easier.</a:t>
            </a:r>
            <a:endParaRPr lang="en-US" sz="1200" b="0" dirty="0">
              <a:effectLst/>
              <a:latin typeface="Open Sans" panose="020B0606030504020204" pitchFamily="34" charset="0"/>
              <a:ea typeface="Open Sans" panose="020B0606030504020204" pitchFamily="34" charset="0"/>
              <a:cs typeface="Open Sans" panose="020B0606030504020204" pitchFamily="34" charset="0"/>
            </a:endParaRPr>
          </a:p>
          <a:p>
            <a:br>
              <a:rPr lang="en-US" sz="1600" dirty="0"/>
            </a:br>
            <a:endParaRPr sz="1200" dirty="0"/>
          </a:p>
        </p:txBody>
      </p:sp>
      <p:sp>
        <p:nvSpPr>
          <p:cNvPr id="372" name="Google Shape;372;p60"/>
          <p:cNvSpPr/>
          <p:nvPr/>
        </p:nvSpPr>
        <p:spPr>
          <a:xfrm>
            <a:off x="5832875" y="1472325"/>
            <a:ext cx="2436300" cy="3174300"/>
          </a:xfrm>
          <a:prstGeom prst="rect">
            <a:avLst/>
          </a:prstGeom>
          <a:solidFill>
            <a:srgbClr val="F8F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60"/>
          <p:cNvSpPr txBox="1"/>
          <p:nvPr/>
        </p:nvSpPr>
        <p:spPr>
          <a:xfrm>
            <a:off x="6026525" y="1917800"/>
            <a:ext cx="2049000" cy="1661963"/>
          </a:xfrm>
          <a:prstGeom prst="rect">
            <a:avLst/>
          </a:prstGeom>
          <a:noFill/>
          <a:ln>
            <a:noFill/>
          </a:ln>
        </p:spPr>
        <p:txBody>
          <a:bodyPr spcFirstLastPara="1" wrap="square" lIns="91425" tIns="91425" rIns="91425" bIns="91425" anchor="t" anchorCtr="0">
            <a:spAutoFit/>
          </a:bodyPr>
          <a:lstStyle/>
          <a:p>
            <a:pPr algn="ctr" rtl="0">
              <a:spcBef>
                <a:spcPts val="0"/>
              </a:spcBef>
              <a:spcAft>
                <a:spcPts val="0"/>
              </a:spcAft>
            </a:pPr>
            <a:r>
              <a:rPr lang="en-US" sz="1200" b="0" i="0" u="none" strike="noStrike" dirty="0">
                <a:solidFill>
                  <a:srgbClr val="5F6368"/>
                </a:solidFill>
                <a:effectLst/>
                <a:latin typeface="Open Sans" panose="020B0606030504020204" pitchFamily="34" charset="0"/>
                <a:ea typeface="Open Sans" panose="020B0606030504020204" pitchFamily="34" charset="0"/>
                <a:cs typeface="Open Sans" panose="020B0606030504020204" pitchFamily="34" charset="0"/>
              </a:rPr>
              <a:t>Used detailed </a:t>
            </a:r>
            <a:br>
              <a:rPr lang="en-US" sz="1200" b="0" i="0" u="none" strike="noStrike" dirty="0">
                <a:solidFill>
                  <a:srgbClr val="5F6368"/>
                </a:solidFill>
                <a:effectLst/>
                <a:latin typeface="Open Sans" panose="020B0606030504020204" pitchFamily="34" charset="0"/>
                <a:ea typeface="Open Sans" panose="020B0606030504020204" pitchFamily="34" charset="0"/>
                <a:cs typeface="Open Sans" panose="020B0606030504020204" pitchFamily="34" charset="0"/>
              </a:rPr>
            </a:br>
            <a:r>
              <a:rPr lang="en-US" sz="1200" b="0" i="0" u="none" strike="noStrike" dirty="0">
                <a:solidFill>
                  <a:srgbClr val="5F6368"/>
                </a:solidFill>
                <a:effectLst/>
                <a:latin typeface="Open Sans" panose="020B0606030504020204" pitchFamily="34" charset="0"/>
                <a:ea typeface="Open Sans" panose="020B0606030504020204" pitchFamily="34" charset="0"/>
                <a:cs typeface="Open Sans" panose="020B0606030504020204" pitchFamily="34" charset="0"/>
              </a:rPr>
              <a:t>imagery for flowers and bouquets to </a:t>
            </a:r>
            <a:br>
              <a:rPr lang="en-US" sz="1200" b="0" i="0" u="none" strike="noStrike" dirty="0">
                <a:solidFill>
                  <a:srgbClr val="5F6368"/>
                </a:solidFill>
                <a:effectLst/>
                <a:latin typeface="Open Sans" panose="020B0606030504020204" pitchFamily="34" charset="0"/>
                <a:ea typeface="Open Sans" panose="020B0606030504020204" pitchFamily="34" charset="0"/>
                <a:cs typeface="Open Sans" panose="020B0606030504020204" pitchFamily="34" charset="0"/>
              </a:rPr>
            </a:br>
            <a:r>
              <a:rPr lang="en-US" sz="1200" b="0" i="0" u="none" strike="noStrike" dirty="0">
                <a:solidFill>
                  <a:srgbClr val="5F6368"/>
                </a:solidFill>
                <a:effectLst/>
                <a:latin typeface="Open Sans" panose="020B0606030504020204" pitchFamily="34" charset="0"/>
                <a:ea typeface="Open Sans" panose="020B0606030504020204" pitchFamily="34" charset="0"/>
                <a:cs typeface="Open Sans" panose="020B0606030504020204" pitchFamily="34" charset="0"/>
              </a:rPr>
              <a:t>help all users </a:t>
            </a:r>
            <a:br>
              <a:rPr lang="en-US" sz="1200" b="0" i="0" u="none" strike="noStrike" dirty="0">
                <a:solidFill>
                  <a:srgbClr val="5F6368"/>
                </a:solidFill>
                <a:effectLst/>
                <a:latin typeface="Open Sans" panose="020B0606030504020204" pitchFamily="34" charset="0"/>
                <a:ea typeface="Open Sans" panose="020B0606030504020204" pitchFamily="34" charset="0"/>
                <a:cs typeface="Open Sans" panose="020B0606030504020204" pitchFamily="34" charset="0"/>
              </a:rPr>
            </a:br>
            <a:r>
              <a:rPr lang="en-US" sz="1200" b="0" i="0" u="none" strike="noStrike" dirty="0">
                <a:solidFill>
                  <a:srgbClr val="5F6368"/>
                </a:solidFill>
                <a:effectLst/>
                <a:latin typeface="Open Sans" panose="020B0606030504020204" pitchFamily="34" charset="0"/>
                <a:ea typeface="Open Sans" panose="020B0606030504020204" pitchFamily="34" charset="0"/>
                <a:cs typeface="Open Sans" panose="020B0606030504020204" pitchFamily="34" charset="0"/>
              </a:rPr>
              <a:t>better understand </a:t>
            </a:r>
            <a:br>
              <a:rPr lang="en-US" sz="1200" b="0" i="0" u="none" strike="noStrike" dirty="0">
                <a:solidFill>
                  <a:srgbClr val="5F6368"/>
                </a:solidFill>
                <a:effectLst/>
                <a:latin typeface="Open Sans" panose="020B0606030504020204" pitchFamily="34" charset="0"/>
                <a:ea typeface="Open Sans" panose="020B0606030504020204" pitchFamily="34" charset="0"/>
                <a:cs typeface="Open Sans" panose="020B0606030504020204" pitchFamily="34" charset="0"/>
              </a:rPr>
            </a:br>
            <a:r>
              <a:rPr lang="en-US" sz="1200" b="0" i="0" u="none" strike="noStrike" dirty="0">
                <a:solidFill>
                  <a:srgbClr val="5F6368"/>
                </a:solidFill>
                <a:effectLst/>
                <a:latin typeface="Open Sans" panose="020B0606030504020204" pitchFamily="34" charset="0"/>
                <a:ea typeface="Open Sans" panose="020B0606030504020204" pitchFamily="34" charset="0"/>
                <a:cs typeface="Open Sans" panose="020B0606030504020204" pitchFamily="34" charset="0"/>
              </a:rPr>
              <a:t>the designs.</a:t>
            </a:r>
            <a:endParaRPr lang="en-US" sz="1200" b="0" dirty="0">
              <a:effectLst/>
              <a:latin typeface="Open Sans" panose="020B0606030504020204" pitchFamily="34" charset="0"/>
              <a:ea typeface="Open Sans" panose="020B0606030504020204" pitchFamily="34" charset="0"/>
              <a:cs typeface="Open Sans" panose="020B0606030504020204" pitchFamily="34" charset="0"/>
            </a:endParaRPr>
          </a:p>
          <a:p>
            <a:br>
              <a:rPr lang="en-US" sz="1200" dirty="0">
                <a:latin typeface="Open Sans" panose="020B0606030504020204" pitchFamily="34" charset="0"/>
                <a:ea typeface="Open Sans" panose="020B0606030504020204" pitchFamily="34" charset="0"/>
                <a:cs typeface="Open Sans" panose="020B0606030504020204" pitchFamily="34" charset="0"/>
              </a:rPr>
            </a:br>
            <a:endParaRPr sz="1200" dirty="0">
              <a:latin typeface="Open Sans" panose="020B0606030504020204" pitchFamily="34" charset="0"/>
              <a:ea typeface="Open Sans" panose="020B0606030504020204" pitchFamily="34" charset="0"/>
              <a:cs typeface="Open Sans" panose="020B0606030504020204" pitchFamily="34" charset="0"/>
            </a:endParaRPr>
          </a:p>
        </p:txBody>
      </p:sp>
      <p:sp>
        <p:nvSpPr>
          <p:cNvPr id="374" name="Google Shape;374;p60"/>
          <p:cNvSpPr/>
          <p:nvPr/>
        </p:nvSpPr>
        <p:spPr>
          <a:xfrm>
            <a:off x="1479175" y="1233971"/>
            <a:ext cx="513300" cy="513300"/>
          </a:xfrm>
          <a:prstGeom prst="ellipse">
            <a:avLst/>
          </a:prstGeom>
          <a:solidFill>
            <a:srgbClr val="34A853"/>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2200">
                <a:solidFill>
                  <a:srgbClr val="FFFFFF"/>
                </a:solidFill>
                <a:latin typeface="Google Sans Medium"/>
                <a:ea typeface="Google Sans Medium"/>
                <a:cs typeface="Google Sans Medium"/>
                <a:sym typeface="Google Sans Medium"/>
              </a:rPr>
              <a:t>1</a:t>
            </a:r>
            <a:endParaRPr sz="2200">
              <a:solidFill>
                <a:srgbClr val="FFFFFF"/>
              </a:solidFill>
              <a:latin typeface="Google Sans Medium"/>
              <a:ea typeface="Google Sans Medium"/>
              <a:cs typeface="Google Sans Medium"/>
              <a:sym typeface="Google Sans Medium"/>
            </a:endParaRPr>
          </a:p>
        </p:txBody>
      </p:sp>
      <p:sp>
        <p:nvSpPr>
          <p:cNvPr id="375" name="Google Shape;375;p60"/>
          <p:cNvSpPr/>
          <p:nvPr/>
        </p:nvSpPr>
        <p:spPr>
          <a:xfrm>
            <a:off x="4136775" y="1233971"/>
            <a:ext cx="513300" cy="513300"/>
          </a:xfrm>
          <a:prstGeom prst="ellipse">
            <a:avLst/>
          </a:prstGeom>
          <a:solidFill>
            <a:srgbClr val="34A853"/>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2200">
                <a:solidFill>
                  <a:srgbClr val="FFFFFF"/>
                </a:solidFill>
                <a:latin typeface="Google Sans Medium"/>
                <a:ea typeface="Google Sans Medium"/>
                <a:cs typeface="Google Sans Medium"/>
                <a:sym typeface="Google Sans Medium"/>
              </a:rPr>
              <a:t>2</a:t>
            </a:r>
            <a:endParaRPr sz="2200">
              <a:solidFill>
                <a:srgbClr val="FFFFFF"/>
              </a:solidFill>
              <a:latin typeface="Google Sans Medium"/>
              <a:ea typeface="Google Sans Medium"/>
              <a:cs typeface="Google Sans Medium"/>
              <a:sym typeface="Google Sans Medium"/>
            </a:endParaRPr>
          </a:p>
        </p:txBody>
      </p:sp>
      <p:sp>
        <p:nvSpPr>
          <p:cNvPr id="376" name="Google Shape;376;p60"/>
          <p:cNvSpPr/>
          <p:nvPr/>
        </p:nvSpPr>
        <p:spPr>
          <a:xfrm>
            <a:off x="6794375" y="1233971"/>
            <a:ext cx="513300" cy="513300"/>
          </a:xfrm>
          <a:prstGeom prst="ellipse">
            <a:avLst/>
          </a:prstGeom>
          <a:solidFill>
            <a:srgbClr val="34A853"/>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2200">
                <a:solidFill>
                  <a:srgbClr val="FFFFFF"/>
                </a:solidFill>
                <a:latin typeface="Google Sans Medium"/>
                <a:ea typeface="Google Sans Medium"/>
                <a:cs typeface="Google Sans Medium"/>
                <a:sym typeface="Google Sans Medium"/>
              </a:rPr>
              <a:t>3</a:t>
            </a:r>
            <a:endParaRPr sz="2200">
              <a:solidFill>
                <a:srgbClr val="FFFFFF"/>
              </a:solidFill>
              <a:latin typeface="Google Sans Medium"/>
              <a:ea typeface="Google Sans Medium"/>
              <a:cs typeface="Google Sans Medium"/>
              <a:sym typeface="Google Sans Medium"/>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5F6368"/>
        </a:solidFill>
        <a:effectLst/>
      </p:bgPr>
    </p:bg>
    <p:spTree>
      <p:nvGrpSpPr>
        <p:cNvPr id="1" name="Shape 380"/>
        <p:cNvGrpSpPr/>
        <p:nvPr/>
      </p:nvGrpSpPr>
      <p:grpSpPr>
        <a:xfrm>
          <a:off x="0" y="0"/>
          <a:ext cx="0" cy="0"/>
          <a:chOff x="0" y="0"/>
          <a:chExt cx="0" cy="0"/>
        </a:xfrm>
      </p:grpSpPr>
      <p:sp>
        <p:nvSpPr>
          <p:cNvPr id="381" name="Google Shape;381;p61"/>
          <p:cNvSpPr txBox="1"/>
          <p:nvPr/>
        </p:nvSpPr>
        <p:spPr>
          <a:xfrm>
            <a:off x="3721275" y="2210100"/>
            <a:ext cx="2275500" cy="723300"/>
          </a:xfrm>
          <a:prstGeom prst="rect">
            <a:avLst/>
          </a:prstGeom>
          <a:noFill/>
          <a:ln>
            <a:noFill/>
          </a:ln>
        </p:spPr>
        <p:txBody>
          <a:bodyPr spcFirstLastPara="1" wrap="square" lIns="91425" tIns="91425" rIns="91425" bIns="91425" anchor="t" anchorCtr="0">
            <a:spAutoFit/>
          </a:bodyPr>
          <a:lstStyle/>
          <a:p>
            <a:pPr marL="457200" lvl="0" indent="-317500" algn="l" rtl="0">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Takeaways</a:t>
            </a:r>
            <a:endParaRPr>
              <a:solidFill>
                <a:srgbClr val="FFFFFF"/>
              </a:solidFill>
              <a:latin typeface="Open Sans"/>
              <a:ea typeface="Open Sans"/>
              <a:cs typeface="Open Sans"/>
              <a:sym typeface="Open Sans"/>
            </a:endParaRPr>
          </a:p>
          <a:p>
            <a:pPr marL="457200" lvl="0" indent="-317500" algn="l" rtl="0">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Next steps</a:t>
            </a:r>
            <a:endParaRPr>
              <a:solidFill>
                <a:srgbClr val="FFFFFF"/>
              </a:solidFill>
              <a:latin typeface="Open Sans"/>
              <a:ea typeface="Open Sans"/>
              <a:cs typeface="Open Sans"/>
              <a:sym typeface="Open Sans"/>
            </a:endParaRPr>
          </a:p>
        </p:txBody>
      </p:sp>
      <p:sp>
        <p:nvSpPr>
          <p:cNvPr id="382" name="Google Shape;382;p61"/>
          <p:cNvSpPr txBox="1"/>
          <p:nvPr/>
        </p:nvSpPr>
        <p:spPr>
          <a:xfrm>
            <a:off x="-468875" y="2294700"/>
            <a:ext cx="3704400" cy="554100"/>
          </a:xfrm>
          <a:prstGeom prst="rect">
            <a:avLst/>
          </a:prstGeom>
          <a:noFill/>
          <a:ln>
            <a:noFill/>
          </a:ln>
        </p:spPr>
        <p:txBody>
          <a:bodyPr spcFirstLastPara="1" wrap="square" lIns="91425" tIns="91425" rIns="91425" bIns="91425" anchor="t" anchorCtr="0">
            <a:spAutoFit/>
          </a:bodyPr>
          <a:lstStyle/>
          <a:p>
            <a:pPr marL="0" lvl="0" indent="0" algn="r" rtl="0">
              <a:lnSpc>
                <a:spcPct val="115000"/>
              </a:lnSpc>
              <a:spcBef>
                <a:spcPts val="0"/>
              </a:spcBef>
              <a:spcAft>
                <a:spcPts val="0"/>
              </a:spcAft>
              <a:buNone/>
            </a:pPr>
            <a:r>
              <a:rPr lang="en" sz="2400">
                <a:solidFill>
                  <a:srgbClr val="FFFFFF"/>
                </a:solidFill>
                <a:latin typeface="Open Sans"/>
                <a:ea typeface="Open Sans"/>
                <a:cs typeface="Open Sans"/>
                <a:sym typeface="Open Sans"/>
              </a:rPr>
              <a:t>Going forward</a:t>
            </a:r>
            <a:endParaRPr sz="2400">
              <a:solidFill>
                <a:srgbClr val="FFFFFF"/>
              </a:solidFill>
              <a:latin typeface="Open Sans"/>
              <a:ea typeface="Open Sans"/>
              <a:cs typeface="Open Sans"/>
              <a:sym typeface="Open Sans"/>
            </a:endParaRPr>
          </a:p>
        </p:txBody>
      </p:sp>
      <p:cxnSp>
        <p:nvCxnSpPr>
          <p:cNvPr id="383" name="Google Shape;383;p61"/>
          <p:cNvCxnSpPr/>
          <p:nvPr/>
        </p:nvCxnSpPr>
        <p:spPr>
          <a:xfrm>
            <a:off x="3460100" y="1032150"/>
            <a:ext cx="36600" cy="3079200"/>
          </a:xfrm>
          <a:prstGeom prst="straightConnector1">
            <a:avLst/>
          </a:prstGeom>
          <a:noFill/>
          <a:ln w="19050" cap="flat" cmpd="sng">
            <a:solidFill>
              <a:srgbClr val="FFFFFF"/>
            </a:solidFill>
            <a:prstDash val="solid"/>
            <a:round/>
            <a:headEnd type="none" w="med" len="med"/>
            <a:tailEnd type="none" w="med" len="med"/>
          </a:ln>
        </p:spPr>
      </p:cxn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Google Shape;388;p62"/>
          <p:cNvSpPr txBox="1"/>
          <p:nvPr/>
        </p:nvSpPr>
        <p:spPr>
          <a:xfrm>
            <a:off x="517675" y="524338"/>
            <a:ext cx="49311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a:solidFill>
                  <a:srgbClr val="5F6368"/>
                </a:solidFill>
                <a:latin typeface="Open Sans"/>
                <a:ea typeface="Open Sans"/>
                <a:cs typeface="Open Sans"/>
                <a:sym typeface="Open Sans"/>
              </a:rPr>
              <a:t>Takeaways</a:t>
            </a:r>
            <a:endParaRPr sz="2400">
              <a:solidFill>
                <a:srgbClr val="5F6368"/>
              </a:solidFill>
              <a:latin typeface="Open Sans"/>
              <a:ea typeface="Open Sans"/>
              <a:cs typeface="Open Sans"/>
              <a:sym typeface="Open Sans"/>
            </a:endParaRPr>
          </a:p>
        </p:txBody>
      </p:sp>
      <p:sp>
        <p:nvSpPr>
          <p:cNvPr id="389" name="Google Shape;389;p62"/>
          <p:cNvSpPr txBox="1"/>
          <p:nvPr/>
        </p:nvSpPr>
        <p:spPr>
          <a:xfrm>
            <a:off x="539600" y="2237975"/>
            <a:ext cx="3446100" cy="2215961"/>
          </a:xfrm>
          <a:prstGeom prst="rect">
            <a:avLst/>
          </a:prstGeom>
          <a:noFill/>
          <a:ln>
            <a:noFill/>
          </a:ln>
        </p:spPr>
        <p:txBody>
          <a:bodyPr spcFirstLastPara="1" wrap="square" lIns="0" tIns="91425" rIns="91425" bIns="91425" anchor="t" anchorCtr="0">
            <a:spAutoFit/>
          </a:bodyPr>
          <a:lstStyle/>
          <a:p>
            <a:pPr marL="0" lvl="0" indent="0" algn="l" rtl="0">
              <a:lnSpc>
                <a:spcPct val="150000"/>
              </a:lnSpc>
              <a:spcBef>
                <a:spcPts val="0"/>
              </a:spcBef>
              <a:spcAft>
                <a:spcPts val="0"/>
              </a:spcAft>
              <a:buNone/>
            </a:pPr>
            <a:r>
              <a:rPr lang="en" sz="1200" dirty="0">
                <a:solidFill>
                  <a:srgbClr val="5F6368"/>
                </a:solidFill>
                <a:latin typeface="Open Sans" panose="020B0606030504020204" pitchFamily="34" charset="0"/>
                <a:ea typeface="Open Sans" panose="020B0606030504020204" pitchFamily="34" charset="0"/>
                <a:cs typeface="Open Sans" panose="020B0606030504020204" pitchFamily="34" charset="0"/>
                <a:sym typeface="Open Sans SemiBold"/>
              </a:rPr>
              <a:t>Impact: </a:t>
            </a:r>
            <a:endParaRPr sz="1200" dirty="0">
              <a:solidFill>
                <a:srgbClr val="5F6368"/>
              </a:solidFill>
              <a:latin typeface="Open Sans" panose="020B0606030504020204" pitchFamily="34" charset="0"/>
              <a:ea typeface="Open Sans" panose="020B0606030504020204" pitchFamily="34" charset="0"/>
              <a:cs typeface="Open Sans" panose="020B0606030504020204" pitchFamily="34" charset="0"/>
              <a:sym typeface="Open Sans SemiBold"/>
            </a:endParaRPr>
          </a:p>
          <a:p>
            <a:pPr marL="0" lvl="0" indent="0" algn="l" rtl="0">
              <a:lnSpc>
                <a:spcPct val="150000"/>
              </a:lnSpc>
              <a:spcBef>
                <a:spcPts val="0"/>
              </a:spcBef>
              <a:spcAft>
                <a:spcPts val="0"/>
              </a:spcAft>
              <a:buNone/>
            </a:pPr>
            <a:r>
              <a:rPr lang="en-US" sz="1200" b="0" i="0" u="none" strike="noStrike" dirty="0">
                <a:solidFill>
                  <a:srgbClr val="5F6368"/>
                </a:solidFill>
                <a:effectLst/>
                <a:latin typeface="Open Sans" panose="020B0606030504020204" pitchFamily="34" charset="0"/>
                <a:ea typeface="Open Sans" panose="020B0606030504020204" pitchFamily="34" charset="0"/>
                <a:cs typeface="Open Sans" panose="020B0606030504020204" pitchFamily="34" charset="0"/>
              </a:rPr>
              <a:t>The app makes users feel </a:t>
            </a:r>
            <a:r>
              <a:rPr lang="en-US" sz="1200" b="0" i="0" u="none" strike="noStrike" dirty="0" err="1">
                <a:solidFill>
                  <a:srgbClr val="5F6368"/>
                </a:solidFill>
                <a:effectLst/>
                <a:latin typeface="Open Sans" panose="020B0606030504020204" pitchFamily="34" charset="0"/>
                <a:ea typeface="Open Sans" panose="020B0606030504020204" pitchFamily="34" charset="0"/>
                <a:cs typeface="Open Sans" panose="020B0606030504020204" pitchFamily="34" charset="0"/>
              </a:rPr>
              <a:t>FlowerNest</a:t>
            </a:r>
            <a:r>
              <a:rPr lang="en-US" sz="1200" b="0" i="0" u="none" strike="noStrike" dirty="0">
                <a:solidFill>
                  <a:srgbClr val="5F6368"/>
                </a:solidFill>
                <a:effectLst/>
                <a:latin typeface="Open Sans" panose="020B0606030504020204" pitchFamily="34" charset="0"/>
                <a:ea typeface="Open Sans" panose="020B0606030504020204" pitchFamily="34" charset="0"/>
                <a:cs typeface="Open Sans" panose="020B0606030504020204" pitchFamily="34" charset="0"/>
              </a:rPr>
              <a:t> really thinks about how to meet their needs. </a:t>
            </a:r>
          </a:p>
          <a:p>
            <a:pPr marL="0" lvl="0" indent="0" algn="l" rtl="0">
              <a:lnSpc>
                <a:spcPct val="150000"/>
              </a:lnSpc>
              <a:spcBef>
                <a:spcPts val="0"/>
              </a:spcBef>
              <a:spcAft>
                <a:spcPts val="0"/>
              </a:spcAft>
              <a:buNone/>
            </a:pPr>
            <a:endParaRPr lang="en-US" sz="1200" b="0" i="0" u="none" strike="noStrike" dirty="0">
              <a:solidFill>
                <a:srgbClr val="5F6368"/>
              </a:solidFill>
              <a:effectLst/>
              <a:latin typeface="Open Sans" panose="020B0606030504020204" pitchFamily="34" charset="0"/>
              <a:ea typeface="Open Sans" panose="020B0606030504020204" pitchFamily="34" charset="0"/>
              <a:cs typeface="Open Sans" panose="020B0606030504020204" pitchFamily="34" charset="0"/>
            </a:endParaRPr>
          </a:p>
          <a:p>
            <a:pPr rtl="0">
              <a:spcBef>
                <a:spcPts val="0"/>
              </a:spcBef>
              <a:spcAft>
                <a:spcPts val="0"/>
              </a:spcAft>
            </a:pPr>
            <a:r>
              <a:rPr lang="en-US" sz="1200" b="0" i="0" u="none" strike="noStrike" dirty="0">
                <a:solidFill>
                  <a:srgbClr val="5F6368"/>
                </a:solidFill>
                <a:effectLst/>
                <a:latin typeface="Open Sans" panose="020B0606030504020204" pitchFamily="34" charset="0"/>
                <a:ea typeface="Open Sans" panose="020B0606030504020204" pitchFamily="34" charset="0"/>
                <a:cs typeface="Open Sans" panose="020B0606030504020204" pitchFamily="34" charset="0"/>
              </a:rPr>
              <a:t>One quote from peer feedback:</a:t>
            </a:r>
            <a:endParaRPr lang="en-US" sz="1200" b="0" dirty="0">
              <a:effectLst/>
              <a:latin typeface="Open Sans" panose="020B0606030504020204" pitchFamily="34" charset="0"/>
              <a:ea typeface="Open Sans" panose="020B0606030504020204" pitchFamily="34" charset="0"/>
              <a:cs typeface="Open Sans" panose="020B0606030504020204" pitchFamily="34" charset="0"/>
            </a:endParaRPr>
          </a:p>
          <a:p>
            <a:pPr rtl="0">
              <a:spcBef>
                <a:spcPts val="0"/>
              </a:spcBef>
              <a:spcAft>
                <a:spcPts val="0"/>
              </a:spcAft>
            </a:pPr>
            <a:r>
              <a:rPr lang="en-US" sz="1200" i="1" u="none" strike="noStrike" dirty="0">
                <a:solidFill>
                  <a:schemeClr val="tx1">
                    <a:lumMod val="50000"/>
                    <a:lumOff val="50000"/>
                  </a:schemeClr>
                </a:solidFill>
                <a:effectLst/>
                <a:latin typeface="Open Sans" panose="020B0606030504020204" pitchFamily="34" charset="0"/>
                <a:ea typeface="Open Sans" panose="020B0606030504020204" pitchFamily="34" charset="0"/>
                <a:cs typeface="Open Sans" panose="020B0606030504020204" pitchFamily="34" charset="0"/>
              </a:rPr>
              <a:t>“</a:t>
            </a:r>
            <a:r>
              <a:rPr lang="en-US" sz="1200" i="1" dirty="0">
                <a:solidFill>
                  <a:schemeClr val="tx1">
                    <a:lumMod val="50000"/>
                    <a:lumOff val="50000"/>
                  </a:schemeClr>
                </a:solidFill>
                <a:effectLst/>
                <a:latin typeface="Open Sans" panose="020B0606030504020204" pitchFamily="34" charset="0"/>
                <a:ea typeface="Open Sans" panose="020B0606030504020204" pitchFamily="34" charset="0"/>
                <a:cs typeface="Open Sans" panose="020B0606030504020204" pitchFamily="34" charset="0"/>
              </a:rPr>
              <a:t>I would definitely use </a:t>
            </a:r>
            <a:r>
              <a:rPr lang="en-US" sz="1200" i="1" dirty="0" err="1">
                <a:solidFill>
                  <a:schemeClr val="tx1">
                    <a:lumMod val="50000"/>
                    <a:lumOff val="50000"/>
                  </a:schemeClr>
                </a:solidFill>
                <a:effectLst/>
                <a:latin typeface="Open Sans" panose="020B0606030504020204" pitchFamily="34" charset="0"/>
                <a:ea typeface="Open Sans" panose="020B0606030504020204" pitchFamily="34" charset="0"/>
                <a:cs typeface="Open Sans" panose="020B0606030504020204" pitchFamily="34" charset="0"/>
              </a:rPr>
              <a:t>FlowerNest</a:t>
            </a:r>
            <a:r>
              <a:rPr lang="en-US" sz="1200" i="1" dirty="0">
                <a:solidFill>
                  <a:schemeClr val="tx1">
                    <a:lumMod val="50000"/>
                    <a:lumOff val="50000"/>
                  </a:schemeClr>
                </a:solidFill>
                <a:effectLst/>
                <a:latin typeface="Open Sans" panose="020B0606030504020204" pitchFamily="34" charset="0"/>
                <a:ea typeface="Open Sans" panose="020B0606030504020204" pitchFamily="34" charset="0"/>
                <a:cs typeface="Open Sans" panose="020B0606030504020204" pitchFamily="34" charset="0"/>
              </a:rPr>
              <a:t> App because it seems intuitive and easy to use</a:t>
            </a:r>
            <a:r>
              <a:rPr lang="en-US" sz="1200" i="1" u="none" strike="noStrike" dirty="0">
                <a:solidFill>
                  <a:schemeClr val="tx1">
                    <a:lumMod val="50000"/>
                    <a:lumOff val="50000"/>
                  </a:schemeClr>
                </a:solidFill>
                <a:effectLst/>
                <a:latin typeface="Open Sans" panose="020B0606030504020204" pitchFamily="34" charset="0"/>
                <a:ea typeface="Open Sans" panose="020B0606030504020204" pitchFamily="34" charset="0"/>
                <a:cs typeface="Open Sans" panose="020B0606030504020204" pitchFamily="34" charset="0"/>
              </a:rPr>
              <a:t>.”</a:t>
            </a:r>
            <a:endParaRPr lang="en-US" sz="1200" dirty="0">
              <a:solidFill>
                <a:schemeClr val="tx1">
                  <a:lumMod val="50000"/>
                  <a:lumOff val="50000"/>
                </a:schemeClr>
              </a:solidFill>
              <a:effectLst/>
              <a:latin typeface="Open Sans" panose="020B0606030504020204" pitchFamily="34" charset="0"/>
              <a:ea typeface="Open Sans" panose="020B0606030504020204" pitchFamily="34" charset="0"/>
              <a:cs typeface="Open Sans" panose="020B0606030504020204" pitchFamily="34" charset="0"/>
            </a:endParaRPr>
          </a:p>
          <a:p>
            <a:br>
              <a:rPr lang="en-US" sz="1200" dirty="0">
                <a:latin typeface="Open Sans" panose="020B0606030504020204" pitchFamily="34" charset="0"/>
                <a:ea typeface="Open Sans" panose="020B0606030504020204" pitchFamily="34" charset="0"/>
                <a:cs typeface="Open Sans" panose="020B0606030504020204" pitchFamily="34" charset="0"/>
              </a:rPr>
            </a:br>
            <a:endParaRPr sz="1200" b="1" dirty="0">
              <a:solidFill>
                <a:srgbClr val="1967D2"/>
              </a:solidFill>
              <a:latin typeface="Open Sans" panose="020B0606030504020204" pitchFamily="34" charset="0"/>
              <a:ea typeface="Open Sans" panose="020B0606030504020204" pitchFamily="34" charset="0"/>
              <a:cs typeface="Open Sans" panose="020B0606030504020204" pitchFamily="34" charset="0"/>
              <a:sym typeface="Open Sans"/>
            </a:endParaRPr>
          </a:p>
        </p:txBody>
      </p:sp>
      <p:sp>
        <p:nvSpPr>
          <p:cNvPr id="390" name="Google Shape;390;p62"/>
          <p:cNvSpPr/>
          <p:nvPr/>
        </p:nvSpPr>
        <p:spPr>
          <a:xfrm>
            <a:off x="539600" y="1534000"/>
            <a:ext cx="513300" cy="513300"/>
          </a:xfrm>
          <a:prstGeom prst="ellipse">
            <a:avLst/>
          </a:prstGeom>
          <a:solidFill>
            <a:srgbClr val="5F63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62"/>
          <p:cNvSpPr txBox="1"/>
          <p:nvPr/>
        </p:nvSpPr>
        <p:spPr>
          <a:xfrm>
            <a:off x="4495800" y="2237975"/>
            <a:ext cx="3446100" cy="2354460"/>
          </a:xfrm>
          <a:prstGeom prst="rect">
            <a:avLst/>
          </a:prstGeom>
          <a:noFill/>
          <a:ln>
            <a:noFill/>
          </a:ln>
        </p:spPr>
        <p:txBody>
          <a:bodyPr spcFirstLastPara="1" wrap="square" lIns="0" tIns="91425" rIns="91425" bIns="91425" anchor="t" anchorCtr="0">
            <a:spAutoFit/>
          </a:bodyPr>
          <a:lstStyle/>
          <a:p>
            <a:pPr marL="0" lvl="0" indent="0" algn="l" rtl="0">
              <a:lnSpc>
                <a:spcPct val="150000"/>
              </a:lnSpc>
              <a:spcBef>
                <a:spcPts val="0"/>
              </a:spcBef>
              <a:spcAft>
                <a:spcPts val="0"/>
              </a:spcAft>
              <a:buNone/>
            </a:pPr>
            <a:r>
              <a:rPr lang="en" dirty="0">
                <a:solidFill>
                  <a:schemeClr val="tx1">
                    <a:lumMod val="50000"/>
                    <a:lumOff val="50000"/>
                  </a:schemeClr>
                </a:solidFill>
                <a:latin typeface="Open Sans SemiBold"/>
                <a:ea typeface="Open Sans SemiBold"/>
                <a:cs typeface="Open Sans SemiBold"/>
                <a:sym typeface="Open Sans SemiBold"/>
              </a:rPr>
              <a:t>What I learned:</a:t>
            </a:r>
            <a:endParaRPr dirty="0">
              <a:solidFill>
                <a:schemeClr val="tx1">
                  <a:lumMod val="50000"/>
                  <a:lumOff val="50000"/>
                </a:schemeClr>
              </a:solidFill>
              <a:latin typeface="Open Sans SemiBold"/>
              <a:ea typeface="Open Sans SemiBold"/>
              <a:cs typeface="Open Sans SemiBold"/>
              <a:sym typeface="Open Sans SemiBold"/>
            </a:endParaRPr>
          </a:p>
          <a:p>
            <a:pPr algn="l"/>
            <a:r>
              <a:rPr lang="en-US" sz="1200" b="0" i="0" dirty="0">
                <a:solidFill>
                  <a:schemeClr val="tx1">
                    <a:lumMod val="50000"/>
                    <a:lumOff val="50000"/>
                  </a:schemeClr>
                </a:solidFill>
                <a:effectLst/>
                <a:latin typeface="Open Sans" panose="020B0606030504020204" pitchFamily="34" charset="0"/>
                <a:ea typeface="Open Sans" panose="020B0606030504020204" pitchFamily="34" charset="0"/>
                <a:cs typeface="Open Sans" panose="020B0606030504020204" pitchFamily="34" charset="0"/>
              </a:rPr>
              <a:t>While designing the flower catalogue app, I learned that </a:t>
            </a:r>
            <a:r>
              <a:rPr lang="en-US" sz="1200" i="0" dirty="0">
                <a:solidFill>
                  <a:schemeClr val="tx1">
                    <a:lumMod val="50000"/>
                    <a:lumOff val="50000"/>
                  </a:schemeClr>
                </a:solidFill>
                <a:effectLst/>
                <a:latin typeface="Open Sans" panose="020B0606030504020204" pitchFamily="34" charset="0"/>
                <a:ea typeface="Open Sans" panose="020B0606030504020204" pitchFamily="34" charset="0"/>
                <a:cs typeface="Open Sans" panose="020B0606030504020204" pitchFamily="34" charset="0"/>
              </a:rPr>
              <a:t>the first ideas for the app are only the beginning of the process</a:t>
            </a:r>
            <a:r>
              <a:rPr lang="en-US" sz="1200" b="0" i="0" dirty="0">
                <a:solidFill>
                  <a:schemeClr val="tx1">
                    <a:lumMod val="50000"/>
                    <a:lumOff val="50000"/>
                  </a:schemeClr>
                </a:solidFill>
                <a:effectLst/>
                <a:latin typeface="Open Sans" panose="020B0606030504020204" pitchFamily="34" charset="0"/>
                <a:ea typeface="Open Sans" panose="020B0606030504020204" pitchFamily="34" charset="0"/>
                <a:cs typeface="Open Sans" panose="020B0606030504020204" pitchFamily="34" charset="0"/>
              </a:rPr>
              <a:t>. </a:t>
            </a:r>
          </a:p>
          <a:p>
            <a:pPr algn="l"/>
            <a:r>
              <a:rPr lang="en-US" sz="1200" b="0" i="0" dirty="0">
                <a:solidFill>
                  <a:schemeClr val="tx1">
                    <a:lumMod val="50000"/>
                    <a:lumOff val="50000"/>
                  </a:schemeClr>
                </a:solidFill>
                <a:effectLst/>
                <a:latin typeface="Open Sans" panose="020B0606030504020204" pitchFamily="34" charset="0"/>
                <a:ea typeface="Open Sans" panose="020B0606030504020204" pitchFamily="34" charset="0"/>
                <a:cs typeface="Open Sans" panose="020B0606030504020204" pitchFamily="34" charset="0"/>
              </a:rPr>
              <a:t>I also learned that the App is never complete, we get new ideas and feedback every now and then which ultimately leads to a more improvised product. </a:t>
            </a:r>
          </a:p>
          <a:p>
            <a:pPr algn="l"/>
            <a:r>
              <a:rPr lang="en-US" sz="1200" b="0" i="0" dirty="0">
                <a:solidFill>
                  <a:schemeClr val="tx1">
                    <a:lumMod val="50000"/>
                    <a:lumOff val="50000"/>
                  </a:schemeClr>
                </a:solidFill>
                <a:effectLst/>
                <a:latin typeface="Open Sans" panose="020B0606030504020204" pitchFamily="34" charset="0"/>
                <a:ea typeface="Open Sans" panose="020B0606030504020204" pitchFamily="34" charset="0"/>
                <a:cs typeface="Open Sans" panose="020B0606030504020204" pitchFamily="34" charset="0"/>
              </a:rPr>
              <a:t>Usability studies and peer feedback played an important role in each iteration of the app’s designs.</a:t>
            </a:r>
          </a:p>
        </p:txBody>
      </p:sp>
      <p:sp>
        <p:nvSpPr>
          <p:cNvPr id="392" name="Google Shape;392;p62"/>
          <p:cNvSpPr/>
          <p:nvPr/>
        </p:nvSpPr>
        <p:spPr>
          <a:xfrm>
            <a:off x="4495800" y="1534000"/>
            <a:ext cx="513300" cy="513300"/>
          </a:xfrm>
          <a:prstGeom prst="ellipse">
            <a:avLst/>
          </a:prstGeom>
          <a:solidFill>
            <a:srgbClr val="5F63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62"/>
          <p:cNvSpPr/>
          <p:nvPr/>
        </p:nvSpPr>
        <p:spPr>
          <a:xfrm>
            <a:off x="679050" y="1660250"/>
            <a:ext cx="234394" cy="260801"/>
          </a:xfrm>
          <a:custGeom>
            <a:avLst/>
            <a:gdLst/>
            <a:ahLst/>
            <a:cxnLst/>
            <a:rect l="l" t="t" r="r" b="b"/>
            <a:pathLst>
              <a:path w="941" h="1045" extrusionOk="0">
                <a:moveTo>
                  <a:pt x="833" y="105"/>
                </a:moveTo>
                <a:lnTo>
                  <a:pt x="616" y="105"/>
                </a:lnTo>
                <a:cubicBezTo>
                  <a:pt x="593" y="45"/>
                  <a:pt x="536" y="0"/>
                  <a:pt x="469" y="0"/>
                </a:cubicBezTo>
                <a:cubicBezTo>
                  <a:pt x="401" y="0"/>
                  <a:pt x="345" y="45"/>
                  <a:pt x="322" y="105"/>
                </a:cubicBezTo>
                <a:lnTo>
                  <a:pt x="105" y="105"/>
                </a:lnTo>
                <a:cubicBezTo>
                  <a:pt x="48" y="105"/>
                  <a:pt x="0" y="153"/>
                  <a:pt x="0" y="209"/>
                </a:cubicBezTo>
                <a:lnTo>
                  <a:pt x="0" y="940"/>
                </a:lnTo>
                <a:cubicBezTo>
                  <a:pt x="0" y="997"/>
                  <a:pt x="48" y="1044"/>
                  <a:pt x="105" y="1044"/>
                </a:cubicBezTo>
                <a:lnTo>
                  <a:pt x="836" y="1044"/>
                </a:lnTo>
                <a:cubicBezTo>
                  <a:pt x="892" y="1044"/>
                  <a:pt x="940" y="997"/>
                  <a:pt x="940" y="940"/>
                </a:cubicBezTo>
                <a:lnTo>
                  <a:pt x="940" y="209"/>
                </a:lnTo>
                <a:cubicBezTo>
                  <a:pt x="937" y="153"/>
                  <a:pt x="889" y="105"/>
                  <a:pt x="833" y="105"/>
                </a:cubicBezTo>
                <a:close/>
                <a:moveTo>
                  <a:pt x="466" y="105"/>
                </a:moveTo>
                <a:cubicBezTo>
                  <a:pt x="494" y="105"/>
                  <a:pt x="520" y="127"/>
                  <a:pt x="520" y="158"/>
                </a:cubicBezTo>
                <a:cubicBezTo>
                  <a:pt x="520" y="187"/>
                  <a:pt x="497" y="212"/>
                  <a:pt x="466" y="212"/>
                </a:cubicBezTo>
                <a:cubicBezTo>
                  <a:pt x="435" y="212"/>
                  <a:pt x="412" y="189"/>
                  <a:pt x="412" y="158"/>
                </a:cubicBezTo>
                <a:cubicBezTo>
                  <a:pt x="415" y="127"/>
                  <a:pt x="438" y="105"/>
                  <a:pt x="466" y="105"/>
                </a:cubicBezTo>
                <a:close/>
                <a:moveTo>
                  <a:pt x="362" y="836"/>
                </a:moveTo>
                <a:lnTo>
                  <a:pt x="153" y="627"/>
                </a:lnTo>
                <a:lnTo>
                  <a:pt x="226" y="553"/>
                </a:lnTo>
                <a:lnTo>
                  <a:pt x="362" y="689"/>
                </a:lnTo>
                <a:lnTo>
                  <a:pt x="706" y="345"/>
                </a:lnTo>
                <a:lnTo>
                  <a:pt x="779" y="418"/>
                </a:lnTo>
                <a:lnTo>
                  <a:pt x="362" y="836"/>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grpSp>
        <p:nvGrpSpPr>
          <p:cNvPr id="394" name="Google Shape;394;p62"/>
          <p:cNvGrpSpPr/>
          <p:nvPr/>
        </p:nvGrpSpPr>
        <p:grpSpPr>
          <a:xfrm>
            <a:off x="4605678" y="1676963"/>
            <a:ext cx="293543" cy="227362"/>
            <a:chOff x="420350" y="238125"/>
            <a:chExt cx="6779275" cy="5238750"/>
          </a:xfrm>
        </p:grpSpPr>
        <p:sp>
          <p:nvSpPr>
            <p:cNvPr id="395" name="Google Shape;395;p62"/>
            <p:cNvSpPr/>
            <p:nvPr/>
          </p:nvSpPr>
          <p:spPr>
            <a:xfrm>
              <a:off x="420350" y="238125"/>
              <a:ext cx="6779275" cy="5238750"/>
            </a:xfrm>
            <a:custGeom>
              <a:avLst/>
              <a:gdLst/>
              <a:ahLst/>
              <a:cxnLst/>
              <a:rect l="l" t="t" r="r" b="b"/>
              <a:pathLst>
                <a:path w="271171" h="209550" extrusionOk="0">
                  <a:moveTo>
                    <a:pt x="203423" y="24684"/>
                  </a:moveTo>
                  <a:lnTo>
                    <a:pt x="208928" y="24773"/>
                  </a:lnTo>
                  <a:lnTo>
                    <a:pt x="214433" y="25039"/>
                  </a:lnTo>
                  <a:lnTo>
                    <a:pt x="219938" y="25483"/>
                  </a:lnTo>
                  <a:lnTo>
                    <a:pt x="225443" y="26105"/>
                  </a:lnTo>
                  <a:lnTo>
                    <a:pt x="228107" y="26549"/>
                  </a:lnTo>
                  <a:lnTo>
                    <a:pt x="230859" y="26993"/>
                  </a:lnTo>
                  <a:lnTo>
                    <a:pt x="233523" y="27437"/>
                  </a:lnTo>
                  <a:lnTo>
                    <a:pt x="236187" y="28058"/>
                  </a:lnTo>
                  <a:lnTo>
                    <a:pt x="238762" y="28680"/>
                  </a:lnTo>
                  <a:lnTo>
                    <a:pt x="241426" y="29301"/>
                  </a:lnTo>
                  <a:lnTo>
                    <a:pt x="244001" y="30012"/>
                  </a:lnTo>
                  <a:lnTo>
                    <a:pt x="246576" y="30811"/>
                  </a:lnTo>
                  <a:lnTo>
                    <a:pt x="246576" y="172612"/>
                  </a:lnTo>
                  <a:lnTo>
                    <a:pt x="244001" y="171813"/>
                  </a:lnTo>
                  <a:lnTo>
                    <a:pt x="241426" y="171103"/>
                  </a:lnTo>
                  <a:lnTo>
                    <a:pt x="238762" y="170393"/>
                  </a:lnTo>
                  <a:lnTo>
                    <a:pt x="236187" y="169771"/>
                  </a:lnTo>
                  <a:lnTo>
                    <a:pt x="233523" y="169238"/>
                  </a:lnTo>
                  <a:lnTo>
                    <a:pt x="230859" y="168706"/>
                  </a:lnTo>
                  <a:lnTo>
                    <a:pt x="228107" y="168262"/>
                  </a:lnTo>
                  <a:lnTo>
                    <a:pt x="225443" y="167906"/>
                  </a:lnTo>
                  <a:lnTo>
                    <a:pt x="219938" y="167196"/>
                  </a:lnTo>
                  <a:lnTo>
                    <a:pt x="214433" y="166752"/>
                  </a:lnTo>
                  <a:lnTo>
                    <a:pt x="208928" y="166486"/>
                  </a:lnTo>
                  <a:lnTo>
                    <a:pt x="203423" y="166397"/>
                  </a:lnTo>
                  <a:lnTo>
                    <a:pt x="199338" y="166486"/>
                  </a:lnTo>
                  <a:lnTo>
                    <a:pt x="195165" y="166752"/>
                  </a:lnTo>
                  <a:lnTo>
                    <a:pt x="190814" y="167196"/>
                  </a:lnTo>
                  <a:lnTo>
                    <a:pt x="186286" y="167818"/>
                  </a:lnTo>
                  <a:lnTo>
                    <a:pt x="181757" y="168617"/>
                  </a:lnTo>
                  <a:lnTo>
                    <a:pt x="177140" y="169505"/>
                  </a:lnTo>
                  <a:lnTo>
                    <a:pt x="172523" y="170570"/>
                  </a:lnTo>
                  <a:lnTo>
                    <a:pt x="167906" y="171724"/>
                  </a:lnTo>
                  <a:lnTo>
                    <a:pt x="163289" y="173056"/>
                  </a:lnTo>
                  <a:lnTo>
                    <a:pt x="158849" y="174477"/>
                  </a:lnTo>
                  <a:lnTo>
                    <a:pt x="154498" y="175986"/>
                  </a:lnTo>
                  <a:lnTo>
                    <a:pt x="150236" y="177585"/>
                  </a:lnTo>
                  <a:lnTo>
                    <a:pt x="146241" y="179272"/>
                  </a:lnTo>
                  <a:lnTo>
                    <a:pt x="142422" y="181136"/>
                  </a:lnTo>
                  <a:lnTo>
                    <a:pt x="138871" y="183001"/>
                  </a:lnTo>
                  <a:lnTo>
                    <a:pt x="135586" y="184866"/>
                  </a:lnTo>
                  <a:lnTo>
                    <a:pt x="135586" y="43153"/>
                  </a:lnTo>
                  <a:lnTo>
                    <a:pt x="138871" y="41200"/>
                  </a:lnTo>
                  <a:lnTo>
                    <a:pt x="142422" y="39335"/>
                  </a:lnTo>
                  <a:lnTo>
                    <a:pt x="146241" y="37559"/>
                  </a:lnTo>
                  <a:lnTo>
                    <a:pt x="150236" y="35783"/>
                  </a:lnTo>
                  <a:lnTo>
                    <a:pt x="154498" y="34185"/>
                  </a:lnTo>
                  <a:lnTo>
                    <a:pt x="158849" y="32676"/>
                  </a:lnTo>
                  <a:lnTo>
                    <a:pt x="163289" y="31255"/>
                  </a:lnTo>
                  <a:lnTo>
                    <a:pt x="167906" y="29923"/>
                  </a:lnTo>
                  <a:lnTo>
                    <a:pt x="172523" y="28769"/>
                  </a:lnTo>
                  <a:lnTo>
                    <a:pt x="177140" y="27703"/>
                  </a:lnTo>
                  <a:lnTo>
                    <a:pt x="181757" y="26815"/>
                  </a:lnTo>
                  <a:lnTo>
                    <a:pt x="186286" y="26016"/>
                  </a:lnTo>
                  <a:lnTo>
                    <a:pt x="190814" y="25483"/>
                  </a:lnTo>
                  <a:lnTo>
                    <a:pt x="195165" y="25039"/>
                  </a:lnTo>
                  <a:lnTo>
                    <a:pt x="199338" y="24773"/>
                  </a:lnTo>
                  <a:lnTo>
                    <a:pt x="203423" y="24684"/>
                  </a:lnTo>
                  <a:close/>
                  <a:moveTo>
                    <a:pt x="67748" y="0"/>
                  </a:moveTo>
                  <a:lnTo>
                    <a:pt x="63220" y="89"/>
                  </a:lnTo>
                  <a:lnTo>
                    <a:pt x="58692" y="266"/>
                  </a:lnTo>
                  <a:lnTo>
                    <a:pt x="54163" y="533"/>
                  </a:lnTo>
                  <a:lnTo>
                    <a:pt x="49546" y="977"/>
                  </a:lnTo>
                  <a:lnTo>
                    <a:pt x="45018" y="1509"/>
                  </a:lnTo>
                  <a:lnTo>
                    <a:pt x="40489" y="2220"/>
                  </a:lnTo>
                  <a:lnTo>
                    <a:pt x="35961" y="3108"/>
                  </a:lnTo>
                  <a:lnTo>
                    <a:pt x="31610" y="4173"/>
                  </a:lnTo>
                  <a:lnTo>
                    <a:pt x="27259" y="5328"/>
                  </a:lnTo>
                  <a:lnTo>
                    <a:pt x="22908" y="6659"/>
                  </a:lnTo>
                  <a:lnTo>
                    <a:pt x="18824" y="8169"/>
                  </a:lnTo>
                  <a:lnTo>
                    <a:pt x="16782" y="8968"/>
                  </a:lnTo>
                  <a:lnTo>
                    <a:pt x="14739" y="9856"/>
                  </a:lnTo>
                  <a:lnTo>
                    <a:pt x="12786" y="10744"/>
                  </a:lnTo>
                  <a:lnTo>
                    <a:pt x="10833" y="11721"/>
                  </a:lnTo>
                  <a:lnTo>
                    <a:pt x="8879" y="12697"/>
                  </a:lnTo>
                  <a:lnTo>
                    <a:pt x="7015" y="13763"/>
                  </a:lnTo>
                  <a:lnTo>
                    <a:pt x="5239" y="14917"/>
                  </a:lnTo>
                  <a:lnTo>
                    <a:pt x="3463" y="16071"/>
                  </a:lnTo>
                  <a:lnTo>
                    <a:pt x="1687" y="17226"/>
                  </a:lnTo>
                  <a:lnTo>
                    <a:pt x="0" y="18469"/>
                  </a:lnTo>
                  <a:lnTo>
                    <a:pt x="0" y="199073"/>
                  </a:lnTo>
                  <a:lnTo>
                    <a:pt x="0" y="199694"/>
                  </a:lnTo>
                  <a:lnTo>
                    <a:pt x="89" y="200227"/>
                  </a:lnTo>
                  <a:lnTo>
                    <a:pt x="266" y="200760"/>
                  </a:lnTo>
                  <a:lnTo>
                    <a:pt x="533" y="201381"/>
                  </a:lnTo>
                  <a:lnTo>
                    <a:pt x="799" y="201914"/>
                  </a:lnTo>
                  <a:lnTo>
                    <a:pt x="1154" y="202358"/>
                  </a:lnTo>
                  <a:lnTo>
                    <a:pt x="1865" y="203335"/>
                  </a:lnTo>
                  <a:lnTo>
                    <a:pt x="2841" y="204134"/>
                  </a:lnTo>
                  <a:lnTo>
                    <a:pt x="3374" y="204400"/>
                  </a:lnTo>
                  <a:lnTo>
                    <a:pt x="3907" y="204755"/>
                  </a:lnTo>
                  <a:lnTo>
                    <a:pt x="4440" y="204933"/>
                  </a:lnTo>
                  <a:lnTo>
                    <a:pt x="4972" y="205110"/>
                  </a:lnTo>
                  <a:lnTo>
                    <a:pt x="5594" y="205199"/>
                  </a:lnTo>
                  <a:lnTo>
                    <a:pt x="6127" y="205288"/>
                  </a:lnTo>
                  <a:lnTo>
                    <a:pt x="6571" y="205199"/>
                  </a:lnTo>
                  <a:lnTo>
                    <a:pt x="7015" y="205110"/>
                  </a:lnTo>
                  <a:lnTo>
                    <a:pt x="7725" y="204933"/>
                  </a:lnTo>
                  <a:lnTo>
                    <a:pt x="8435" y="204755"/>
                  </a:lnTo>
                  <a:lnTo>
                    <a:pt x="8790" y="204666"/>
                  </a:lnTo>
                  <a:lnTo>
                    <a:pt x="9234" y="204666"/>
                  </a:lnTo>
                  <a:lnTo>
                    <a:pt x="12431" y="203157"/>
                  </a:lnTo>
                  <a:lnTo>
                    <a:pt x="15805" y="201736"/>
                  </a:lnTo>
                  <a:lnTo>
                    <a:pt x="19268" y="200404"/>
                  </a:lnTo>
                  <a:lnTo>
                    <a:pt x="22908" y="199161"/>
                  </a:lnTo>
                  <a:lnTo>
                    <a:pt x="26549" y="197918"/>
                  </a:lnTo>
                  <a:lnTo>
                    <a:pt x="30367" y="196853"/>
                  </a:lnTo>
                  <a:lnTo>
                    <a:pt x="34185" y="195787"/>
                  </a:lnTo>
                  <a:lnTo>
                    <a:pt x="38003" y="194810"/>
                  </a:lnTo>
                  <a:lnTo>
                    <a:pt x="41910" y="194011"/>
                  </a:lnTo>
                  <a:lnTo>
                    <a:pt x="45817" y="193212"/>
                  </a:lnTo>
                  <a:lnTo>
                    <a:pt x="49635" y="192591"/>
                  </a:lnTo>
                  <a:lnTo>
                    <a:pt x="53453" y="192058"/>
                  </a:lnTo>
                  <a:lnTo>
                    <a:pt x="57182" y="191614"/>
                  </a:lnTo>
                  <a:lnTo>
                    <a:pt x="60823" y="191348"/>
                  </a:lnTo>
                  <a:lnTo>
                    <a:pt x="64374" y="191170"/>
                  </a:lnTo>
                  <a:lnTo>
                    <a:pt x="67748" y="191081"/>
                  </a:lnTo>
                  <a:lnTo>
                    <a:pt x="72277" y="191170"/>
                  </a:lnTo>
                  <a:lnTo>
                    <a:pt x="76894" y="191348"/>
                  </a:lnTo>
                  <a:lnTo>
                    <a:pt x="81422" y="191614"/>
                  </a:lnTo>
                  <a:lnTo>
                    <a:pt x="86040" y="192058"/>
                  </a:lnTo>
                  <a:lnTo>
                    <a:pt x="90568" y="192591"/>
                  </a:lnTo>
                  <a:lnTo>
                    <a:pt x="95096" y="193390"/>
                  </a:lnTo>
                  <a:lnTo>
                    <a:pt x="99536" y="194189"/>
                  </a:lnTo>
                  <a:lnTo>
                    <a:pt x="103976" y="195254"/>
                  </a:lnTo>
                  <a:lnTo>
                    <a:pt x="108326" y="196409"/>
                  </a:lnTo>
                  <a:lnTo>
                    <a:pt x="112588" y="197741"/>
                  </a:lnTo>
                  <a:lnTo>
                    <a:pt x="116762" y="199250"/>
                  </a:lnTo>
                  <a:lnTo>
                    <a:pt x="118804" y="200049"/>
                  </a:lnTo>
                  <a:lnTo>
                    <a:pt x="120846" y="200937"/>
                  </a:lnTo>
                  <a:lnTo>
                    <a:pt x="122799" y="201825"/>
                  </a:lnTo>
                  <a:lnTo>
                    <a:pt x="124753" y="202802"/>
                  </a:lnTo>
                  <a:lnTo>
                    <a:pt x="126618" y="203867"/>
                  </a:lnTo>
                  <a:lnTo>
                    <a:pt x="128482" y="204844"/>
                  </a:lnTo>
                  <a:lnTo>
                    <a:pt x="130347" y="205998"/>
                  </a:lnTo>
                  <a:lnTo>
                    <a:pt x="132123" y="207153"/>
                  </a:lnTo>
                  <a:lnTo>
                    <a:pt x="133898" y="208307"/>
                  </a:lnTo>
                  <a:lnTo>
                    <a:pt x="135586" y="209550"/>
                  </a:lnTo>
                  <a:lnTo>
                    <a:pt x="138871" y="207597"/>
                  </a:lnTo>
                  <a:lnTo>
                    <a:pt x="142422" y="205732"/>
                  </a:lnTo>
                  <a:lnTo>
                    <a:pt x="146241" y="203956"/>
                  </a:lnTo>
                  <a:lnTo>
                    <a:pt x="150236" y="202269"/>
                  </a:lnTo>
                  <a:lnTo>
                    <a:pt x="154498" y="200671"/>
                  </a:lnTo>
                  <a:lnTo>
                    <a:pt x="158849" y="199073"/>
                  </a:lnTo>
                  <a:lnTo>
                    <a:pt x="163289" y="197652"/>
                  </a:lnTo>
                  <a:lnTo>
                    <a:pt x="167906" y="196409"/>
                  </a:lnTo>
                  <a:lnTo>
                    <a:pt x="172523" y="195166"/>
                  </a:lnTo>
                  <a:lnTo>
                    <a:pt x="177140" y="194189"/>
                  </a:lnTo>
                  <a:lnTo>
                    <a:pt x="181757" y="193212"/>
                  </a:lnTo>
                  <a:lnTo>
                    <a:pt x="186286" y="192502"/>
                  </a:lnTo>
                  <a:lnTo>
                    <a:pt x="190814" y="191880"/>
                  </a:lnTo>
                  <a:lnTo>
                    <a:pt x="195165" y="191436"/>
                  </a:lnTo>
                  <a:lnTo>
                    <a:pt x="199338" y="191170"/>
                  </a:lnTo>
                  <a:lnTo>
                    <a:pt x="203423" y="191081"/>
                  </a:lnTo>
                  <a:lnTo>
                    <a:pt x="207241" y="191081"/>
                  </a:lnTo>
                  <a:lnTo>
                    <a:pt x="211059" y="191259"/>
                  </a:lnTo>
                  <a:lnTo>
                    <a:pt x="214877" y="191436"/>
                  </a:lnTo>
                  <a:lnTo>
                    <a:pt x="218695" y="191792"/>
                  </a:lnTo>
                  <a:lnTo>
                    <a:pt x="222513" y="192235"/>
                  </a:lnTo>
                  <a:lnTo>
                    <a:pt x="226331" y="192768"/>
                  </a:lnTo>
                  <a:lnTo>
                    <a:pt x="230060" y="193390"/>
                  </a:lnTo>
                  <a:lnTo>
                    <a:pt x="233790" y="194100"/>
                  </a:lnTo>
                  <a:lnTo>
                    <a:pt x="237519" y="194899"/>
                  </a:lnTo>
                  <a:lnTo>
                    <a:pt x="241159" y="195876"/>
                  </a:lnTo>
                  <a:lnTo>
                    <a:pt x="244800" y="196941"/>
                  </a:lnTo>
                  <a:lnTo>
                    <a:pt x="248351" y="198096"/>
                  </a:lnTo>
                  <a:lnTo>
                    <a:pt x="251903" y="199428"/>
                  </a:lnTo>
                  <a:lnTo>
                    <a:pt x="255277" y="200848"/>
                  </a:lnTo>
                  <a:lnTo>
                    <a:pt x="258651" y="202358"/>
                  </a:lnTo>
                  <a:lnTo>
                    <a:pt x="261937" y="204045"/>
                  </a:lnTo>
                  <a:lnTo>
                    <a:pt x="262736" y="204400"/>
                  </a:lnTo>
                  <a:lnTo>
                    <a:pt x="263446" y="204578"/>
                  </a:lnTo>
                  <a:lnTo>
                    <a:pt x="264156" y="204666"/>
                  </a:lnTo>
                  <a:lnTo>
                    <a:pt x="265044" y="204666"/>
                  </a:lnTo>
                  <a:lnTo>
                    <a:pt x="265577" y="204578"/>
                  </a:lnTo>
                  <a:lnTo>
                    <a:pt x="266199" y="204489"/>
                  </a:lnTo>
                  <a:lnTo>
                    <a:pt x="266731" y="204311"/>
                  </a:lnTo>
                  <a:lnTo>
                    <a:pt x="267264" y="204134"/>
                  </a:lnTo>
                  <a:lnTo>
                    <a:pt x="267797" y="203867"/>
                  </a:lnTo>
                  <a:lnTo>
                    <a:pt x="268330" y="203512"/>
                  </a:lnTo>
                  <a:lnTo>
                    <a:pt x="269306" y="202713"/>
                  </a:lnTo>
                  <a:lnTo>
                    <a:pt x="270017" y="201736"/>
                  </a:lnTo>
                  <a:lnTo>
                    <a:pt x="270372" y="201292"/>
                  </a:lnTo>
                  <a:lnTo>
                    <a:pt x="270638" y="200760"/>
                  </a:lnTo>
                  <a:lnTo>
                    <a:pt x="270905" y="200138"/>
                  </a:lnTo>
                  <a:lnTo>
                    <a:pt x="271082" y="199605"/>
                  </a:lnTo>
                  <a:lnTo>
                    <a:pt x="271171" y="199073"/>
                  </a:lnTo>
                  <a:lnTo>
                    <a:pt x="271171" y="198451"/>
                  </a:lnTo>
                  <a:lnTo>
                    <a:pt x="271171" y="18469"/>
                  </a:lnTo>
                  <a:lnTo>
                    <a:pt x="268418" y="16515"/>
                  </a:lnTo>
                  <a:lnTo>
                    <a:pt x="265488" y="14651"/>
                  </a:lnTo>
                  <a:lnTo>
                    <a:pt x="262558" y="12964"/>
                  </a:lnTo>
                  <a:lnTo>
                    <a:pt x="259539" y="11365"/>
                  </a:lnTo>
                  <a:lnTo>
                    <a:pt x="256432" y="9945"/>
                  </a:lnTo>
                  <a:lnTo>
                    <a:pt x="253235" y="8613"/>
                  </a:lnTo>
                  <a:lnTo>
                    <a:pt x="249950" y="7370"/>
                  </a:lnTo>
                  <a:lnTo>
                    <a:pt x="246576" y="6127"/>
                  </a:lnTo>
                  <a:lnTo>
                    <a:pt x="243912" y="5328"/>
                  </a:lnTo>
                  <a:lnTo>
                    <a:pt x="241337" y="4617"/>
                  </a:lnTo>
                  <a:lnTo>
                    <a:pt x="238673" y="3996"/>
                  </a:lnTo>
                  <a:lnTo>
                    <a:pt x="236009" y="3374"/>
                  </a:lnTo>
                  <a:lnTo>
                    <a:pt x="233346" y="2841"/>
                  </a:lnTo>
                  <a:lnTo>
                    <a:pt x="230682" y="2309"/>
                  </a:lnTo>
                  <a:lnTo>
                    <a:pt x="225266" y="1421"/>
                  </a:lnTo>
                  <a:lnTo>
                    <a:pt x="219760" y="799"/>
                  </a:lnTo>
                  <a:lnTo>
                    <a:pt x="214255" y="355"/>
                  </a:lnTo>
                  <a:lnTo>
                    <a:pt x="208839" y="89"/>
                  </a:lnTo>
                  <a:lnTo>
                    <a:pt x="203423" y="0"/>
                  </a:lnTo>
                  <a:lnTo>
                    <a:pt x="198894" y="89"/>
                  </a:lnTo>
                  <a:lnTo>
                    <a:pt x="194277" y="266"/>
                  </a:lnTo>
                  <a:lnTo>
                    <a:pt x="189749" y="533"/>
                  </a:lnTo>
                  <a:lnTo>
                    <a:pt x="185131" y="977"/>
                  </a:lnTo>
                  <a:lnTo>
                    <a:pt x="180603" y="1509"/>
                  </a:lnTo>
                  <a:lnTo>
                    <a:pt x="176075" y="2220"/>
                  </a:lnTo>
                  <a:lnTo>
                    <a:pt x="171635" y="3108"/>
                  </a:lnTo>
                  <a:lnTo>
                    <a:pt x="167195" y="4173"/>
                  </a:lnTo>
                  <a:lnTo>
                    <a:pt x="162845" y="5328"/>
                  </a:lnTo>
                  <a:lnTo>
                    <a:pt x="158583" y="6659"/>
                  </a:lnTo>
                  <a:lnTo>
                    <a:pt x="154409" y="8169"/>
                  </a:lnTo>
                  <a:lnTo>
                    <a:pt x="152367" y="8968"/>
                  </a:lnTo>
                  <a:lnTo>
                    <a:pt x="150325" y="9856"/>
                  </a:lnTo>
                  <a:lnTo>
                    <a:pt x="148372" y="10744"/>
                  </a:lnTo>
                  <a:lnTo>
                    <a:pt x="146418" y="11721"/>
                  </a:lnTo>
                  <a:lnTo>
                    <a:pt x="144554" y="12697"/>
                  </a:lnTo>
                  <a:lnTo>
                    <a:pt x="142689" y="13763"/>
                  </a:lnTo>
                  <a:lnTo>
                    <a:pt x="140824" y="14917"/>
                  </a:lnTo>
                  <a:lnTo>
                    <a:pt x="139048" y="16071"/>
                  </a:lnTo>
                  <a:lnTo>
                    <a:pt x="137273" y="17226"/>
                  </a:lnTo>
                  <a:lnTo>
                    <a:pt x="135586" y="18469"/>
                  </a:lnTo>
                  <a:lnTo>
                    <a:pt x="133898" y="17226"/>
                  </a:lnTo>
                  <a:lnTo>
                    <a:pt x="132123" y="16071"/>
                  </a:lnTo>
                  <a:lnTo>
                    <a:pt x="130347" y="14917"/>
                  </a:lnTo>
                  <a:lnTo>
                    <a:pt x="128482" y="13763"/>
                  </a:lnTo>
                  <a:lnTo>
                    <a:pt x="126618" y="12697"/>
                  </a:lnTo>
                  <a:lnTo>
                    <a:pt x="124753" y="11721"/>
                  </a:lnTo>
                  <a:lnTo>
                    <a:pt x="122799" y="10744"/>
                  </a:lnTo>
                  <a:lnTo>
                    <a:pt x="120846" y="9856"/>
                  </a:lnTo>
                  <a:lnTo>
                    <a:pt x="118804" y="8968"/>
                  </a:lnTo>
                  <a:lnTo>
                    <a:pt x="116762" y="8169"/>
                  </a:lnTo>
                  <a:lnTo>
                    <a:pt x="112588" y="6659"/>
                  </a:lnTo>
                  <a:lnTo>
                    <a:pt x="108326" y="5328"/>
                  </a:lnTo>
                  <a:lnTo>
                    <a:pt x="103976" y="4173"/>
                  </a:lnTo>
                  <a:lnTo>
                    <a:pt x="99536" y="3108"/>
                  </a:lnTo>
                  <a:lnTo>
                    <a:pt x="95096" y="2220"/>
                  </a:lnTo>
                  <a:lnTo>
                    <a:pt x="90568" y="1509"/>
                  </a:lnTo>
                  <a:lnTo>
                    <a:pt x="86040" y="977"/>
                  </a:lnTo>
                  <a:lnTo>
                    <a:pt x="81422" y="533"/>
                  </a:lnTo>
                  <a:lnTo>
                    <a:pt x="76894" y="266"/>
                  </a:lnTo>
                  <a:lnTo>
                    <a:pt x="72277" y="89"/>
                  </a:lnTo>
                  <a:lnTo>
                    <a:pt x="6774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62"/>
            <p:cNvSpPr/>
            <p:nvPr/>
          </p:nvSpPr>
          <p:spPr>
            <a:xfrm>
              <a:off x="4118525" y="1625500"/>
              <a:ext cx="2157675" cy="765850"/>
            </a:xfrm>
            <a:custGeom>
              <a:avLst/>
              <a:gdLst/>
              <a:ahLst/>
              <a:cxnLst/>
              <a:rect l="l" t="t" r="r" b="b"/>
              <a:pathLst>
                <a:path w="86307" h="30634" extrusionOk="0">
                  <a:moveTo>
                    <a:pt x="51589" y="0"/>
                  </a:moveTo>
                  <a:lnTo>
                    <a:pt x="47682" y="178"/>
                  </a:lnTo>
                  <a:lnTo>
                    <a:pt x="43864" y="355"/>
                  </a:lnTo>
                  <a:lnTo>
                    <a:pt x="40135" y="622"/>
                  </a:lnTo>
                  <a:lnTo>
                    <a:pt x="36405" y="977"/>
                  </a:lnTo>
                  <a:lnTo>
                    <a:pt x="32765" y="1421"/>
                  </a:lnTo>
                  <a:lnTo>
                    <a:pt x="29213" y="1954"/>
                  </a:lnTo>
                  <a:lnTo>
                    <a:pt x="25662" y="2575"/>
                  </a:lnTo>
                  <a:lnTo>
                    <a:pt x="22199" y="3286"/>
                  </a:lnTo>
                  <a:lnTo>
                    <a:pt x="18825" y="3996"/>
                  </a:lnTo>
                  <a:lnTo>
                    <a:pt x="15539" y="4884"/>
                  </a:lnTo>
                  <a:lnTo>
                    <a:pt x="12254" y="5772"/>
                  </a:lnTo>
                  <a:lnTo>
                    <a:pt x="9057" y="6748"/>
                  </a:lnTo>
                  <a:lnTo>
                    <a:pt x="5950" y="7814"/>
                  </a:lnTo>
                  <a:lnTo>
                    <a:pt x="2931" y="8968"/>
                  </a:lnTo>
                  <a:lnTo>
                    <a:pt x="1" y="10211"/>
                  </a:lnTo>
                  <a:lnTo>
                    <a:pt x="1" y="30634"/>
                  </a:lnTo>
                  <a:lnTo>
                    <a:pt x="2664" y="29213"/>
                  </a:lnTo>
                  <a:lnTo>
                    <a:pt x="5417" y="27881"/>
                  </a:lnTo>
                  <a:lnTo>
                    <a:pt x="8347" y="26638"/>
                  </a:lnTo>
                  <a:lnTo>
                    <a:pt x="11455" y="25395"/>
                  </a:lnTo>
                  <a:lnTo>
                    <a:pt x="14563" y="24329"/>
                  </a:lnTo>
                  <a:lnTo>
                    <a:pt x="17848" y="23353"/>
                  </a:lnTo>
                  <a:lnTo>
                    <a:pt x="21133" y="22465"/>
                  </a:lnTo>
                  <a:lnTo>
                    <a:pt x="24596" y="21577"/>
                  </a:lnTo>
                  <a:lnTo>
                    <a:pt x="28148" y="20866"/>
                  </a:lnTo>
                  <a:lnTo>
                    <a:pt x="31788" y="20245"/>
                  </a:lnTo>
                  <a:lnTo>
                    <a:pt x="35606" y="19712"/>
                  </a:lnTo>
                  <a:lnTo>
                    <a:pt x="39424" y="19268"/>
                  </a:lnTo>
                  <a:lnTo>
                    <a:pt x="43331" y="18913"/>
                  </a:lnTo>
                  <a:lnTo>
                    <a:pt x="47238" y="18647"/>
                  </a:lnTo>
                  <a:lnTo>
                    <a:pt x="51322" y="18469"/>
                  </a:lnTo>
                  <a:lnTo>
                    <a:pt x="59491" y="18469"/>
                  </a:lnTo>
                  <a:lnTo>
                    <a:pt x="63487" y="18647"/>
                  </a:lnTo>
                  <a:lnTo>
                    <a:pt x="67483" y="18913"/>
                  </a:lnTo>
                  <a:lnTo>
                    <a:pt x="71389" y="19268"/>
                  </a:lnTo>
                  <a:lnTo>
                    <a:pt x="75207" y="19712"/>
                  </a:lnTo>
                  <a:lnTo>
                    <a:pt x="79026" y="20245"/>
                  </a:lnTo>
                  <a:lnTo>
                    <a:pt x="82666" y="20955"/>
                  </a:lnTo>
                  <a:lnTo>
                    <a:pt x="86307" y="21666"/>
                  </a:lnTo>
                  <a:lnTo>
                    <a:pt x="86307" y="2930"/>
                  </a:lnTo>
                  <a:lnTo>
                    <a:pt x="82577" y="2309"/>
                  </a:lnTo>
                  <a:lnTo>
                    <a:pt x="78848" y="1687"/>
                  </a:lnTo>
                  <a:lnTo>
                    <a:pt x="75030" y="1155"/>
                  </a:lnTo>
                  <a:lnTo>
                    <a:pt x="71212" y="711"/>
                  </a:lnTo>
                  <a:lnTo>
                    <a:pt x="67305" y="444"/>
                  </a:lnTo>
                  <a:lnTo>
                    <a:pt x="63398" y="178"/>
                  </a:lnTo>
                  <a:lnTo>
                    <a:pt x="5940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62"/>
            <p:cNvSpPr/>
            <p:nvPr/>
          </p:nvSpPr>
          <p:spPr>
            <a:xfrm>
              <a:off x="4118525" y="2444600"/>
              <a:ext cx="2157675" cy="768075"/>
            </a:xfrm>
            <a:custGeom>
              <a:avLst/>
              <a:gdLst/>
              <a:ahLst/>
              <a:cxnLst/>
              <a:rect l="l" t="t" r="r" b="b"/>
              <a:pathLst>
                <a:path w="86307" h="30723" extrusionOk="0">
                  <a:moveTo>
                    <a:pt x="51589" y="1"/>
                  </a:moveTo>
                  <a:lnTo>
                    <a:pt x="47682" y="178"/>
                  </a:lnTo>
                  <a:lnTo>
                    <a:pt x="43864" y="356"/>
                  </a:lnTo>
                  <a:lnTo>
                    <a:pt x="40135" y="711"/>
                  </a:lnTo>
                  <a:lnTo>
                    <a:pt x="36405" y="1066"/>
                  </a:lnTo>
                  <a:lnTo>
                    <a:pt x="32765" y="1510"/>
                  </a:lnTo>
                  <a:lnTo>
                    <a:pt x="29213" y="2043"/>
                  </a:lnTo>
                  <a:lnTo>
                    <a:pt x="25662" y="2664"/>
                  </a:lnTo>
                  <a:lnTo>
                    <a:pt x="22199" y="3375"/>
                  </a:lnTo>
                  <a:lnTo>
                    <a:pt x="18825" y="4085"/>
                  </a:lnTo>
                  <a:lnTo>
                    <a:pt x="15539" y="4973"/>
                  </a:lnTo>
                  <a:lnTo>
                    <a:pt x="12254" y="5861"/>
                  </a:lnTo>
                  <a:lnTo>
                    <a:pt x="9057" y="6838"/>
                  </a:lnTo>
                  <a:lnTo>
                    <a:pt x="5950" y="7903"/>
                  </a:lnTo>
                  <a:lnTo>
                    <a:pt x="2931" y="9057"/>
                  </a:lnTo>
                  <a:lnTo>
                    <a:pt x="1" y="10212"/>
                  </a:lnTo>
                  <a:lnTo>
                    <a:pt x="1" y="30723"/>
                  </a:lnTo>
                  <a:lnTo>
                    <a:pt x="2664" y="29213"/>
                  </a:lnTo>
                  <a:lnTo>
                    <a:pt x="5417" y="27881"/>
                  </a:lnTo>
                  <a:lnTo>
                    <a:pt x="8347" y="26638"/>
                  </a:lnTo>
                  <a:lnTo>
                    <a:pt x="11455" y="25484"/>
                  </a:lnTo>
                  <a:lnTo>
                    <a:pt x="14563" y="24330"/>
                  </a:lnTo>
                  <a:lnTo>
                    <a:pt x="17848" y="23353"/>
                  </a:lnTo>
                  <a:lnTo>
                    <a:pt x="21133" y="22465"/>
                  </a:lnTo>
                  <a:lnTo>
                    <a:pt x="24596" y="21666"/>
                  </a:lnTo>
                  <a:lnTo>
                    <a:pt x="28148" y="20867"/>
                  </a:lnTo>
                  <a:lnTo>
                    <a:pt x="31788" y="20245"/>
                  </a:lnTo>
                  <a:lnTo>
                    <a:pt x="35606" y="19713"/>
                  </a:lnTo>
                  <a:lnTo>
                    <a:pt x="39424" y="19269"/>
                  </a:lnTo>
                  <a:lnTo>
                    <a:pt x="43331" y="18913"/>
                  </a:lnTo>
                  <a:lnTo>
                    <a:pt x="47238" y="18647"/>
                  </a:lnTo>
                  <a:lnTo>
                    <a:pt x="51322" y="18558"/>
                  </a:lnTo>
                  <a:lnTo>
                    <a:pt x="55496" y="18469"/>
                  </a:lnTo>
                  <a:lnTo>
                    <a:pt x="59491" y="18558"/>
                  </a:lnTo>
                  <a:lnTo>
                    <a:pt x="63487" y="18736"/>
                  </a:lnTo>
                  <a:lnTo>
                    <a:pt x="67483" y="18913"/>
                  </a:lnTo>
                  <a:lnTo>
                    <a:pt x="71389" y="19269"/>
                  </a:lnTo>
                  <a:lnTo>
                    <a:pt x="75207" y="19801"/>
                  </a:lnTo>
                  <a:lnTo>
                    <a:pt x="79026" y="20334"/>
                  </a:lnTo>
                  <a:lnTo>
                    <a:pt x="82666" y="20956"/>
                  </a:lnTo>
                  <a:lnTo>
                    <a:pt x="86307" y="21666"/>
                  </a:lnTo>
                  <a:lnTo>
                    <a:pt x="86307" y="2931"/>
                  </a:lnTo>
                  <a:lnTo>
                    <a:pt x="82577" y="2309"/>
                  </a:lnTo>
                  <a:lnTo>
                    <a:pt x="78848" y="1688"/>
                  </a:lnTo>
                  <a:lnTo>
                    <a:pt x="75030" y="1244"/>
                  </a:lnTo>
                  <a:lnTo>
                    <a:pt x="71212" y="800"/>
                  </a:lnTo>
                  <a:lnTo>
                    <a:pt x="67305" y="445"/>
                  </a:lnTo>
                  <a:lnTo>
                    <a:pt x="63398" y="178"/>
                  </a:lnTo>
                  <a:lnTo>
                    <a:pt x="59403" y="89"/>
                  </a:lnTo>
                  <a:lnTo>
                    <a:pt x="5549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62"/>
            <p:cNvSpPr/>
            <p:nvPr/>
          </p:nvSpPr>
          <p:spPr>
            <a:xfrm>
              <a:off x="4118525" y="3268150"/>
              <a:ext cx="2157675" cy="765850"/>
            </a:xfrm>
            <a:custGeom>
              <a:avLst/>
              <a:gdLst/>
              <a:ahLst/>
              <a:cxnLst/>
              <a:rect l="l" t="t" r="r" b="b"/>
              <a:pathLst>
                <a:path w="86307" h="30634" extrusionOk="0">
                  <a:moveTo>
                    <a:pt x="51589" y="1"/>
                  </a:moveTo>
                  <a:lnTo>
                    <a:pt x="47682" y="178"/>
                  </a:lnTo>
                  <a:lnTo>
                    <a:pt x="43864" y="356"/>
                  </a:lnTo>
                  <a:lnTo>
                    <a:pt x="40135" y="622"/>
                  </a:lnTo>
                  <a:lnTo>
                    <a:pt x="36405" y="977"/>
                  </a:lnTo>
                  <a:lnTo>
                    <a:pt x="32765" y="1421"/>
                  </a:lnTo>
                  <a:lnTo>
                    <a:pt x="29213" y="1954"/>
                  </a:lnTo>
                  <a:lnTo>
                    <a:pt x="25662" y="2576"/>
                  </a:lnTo>
                  <a:lnTo>
                    <a:pt x="22199" y="3286"/>
                  </a:lnTo>
                  <a:lnTo>
                    <a:pt x="18825" y="3996"/>
                  </a:lnTo>
                  <a:lnTo>
                    <a:pt x="15539" y="4884"/>
                  </a:lnTo>
                  <a:lnTo>
                    <a:pt x="12254" y="5772"/>
                  </a:lnTo>
                  <a:lnTo>
                    <a:pt x="9057" y="6749"/>
                  </a:lnTo>
                  <a:lnTo>
                    <a:pt x="5950" y="7814"/>
                  </a:lnTo>
                  <a:lnTo>
                    <a:pt x="2931" y="8969"/>
                  </a:lnTo>
                  <a:lnTo>
                    <a:pt x="1" y="10212"/>
                  </a:lnTo>
                  <a:lnTo>
                    <a:pt x="1" y="30634"/>
                  </a:lnTo>
                  <a:lnTo>
                    <a:pt x="2664" y="29213"/>
                  </a:lnTo>
                  <a:lnTo>
                    <a:pt x="5417" y="27881"/>
                  </a:lnTo>
                  <a:lnTo>
                    <a:pt x="8347" y="26638"/>
                  </a:lnTo>
                  <a:lnTo>
                    <a:pt x="11455" y="25395"/>
                  </a:lnTo>
                  <a:lnTo>
                    <a:pt x="14563" y="24330"/>
                  </a:lnTo>
                  <a:lnTo>
                    <a:pt x="17848" y="23353"/>
                  </a:lnTo>
                  <a:lnTo>
                    <a:pt x="21133" y="22465"/>
                  </a:lnTo>
                  <a:lnTo>
                    <a:pt x="24596" y="21577"/>
                  </a:lnTo>
                  <a:lnTo>
                    <a:pt x="28148" y="20867"/>
                  </a:lnTo>
                  <a:lnTo>
                    <a:pt x="31788" y="20245"/>
                  </a:lnTo>
                  <a:lnTo>
                    <a:pt x="35606" y="19713"/>
                  </a:lnTo>
                  <a:lnTo>
                    <a:pt x="39424" y="19269"/>
                  </a:lnTo>
                  <a:lnTo>
                    <a:pt x="43331" y="18913"/>
                  </a:lnTo>
                  <a:lnTo>
                    <a:pt x="47238" y="18647"/>
                  </a:lnTo>
                  <a:lnTo>
                    <a:pt x="51322" y="18469"/>
                  </a:lnTo>
                  <a:lnTo>
                    <a:pt x="55496" y="18469"/>
                  </a:lnTo>
                  <a:lnTo>
                    <a:pt x="59491" y="18558"/>
                  </a:lnTo>
                  <a:lnTo>
                    <a:pt x="63487" y="18647"/>
                  </a:lnTo>
                  <a:lnTo>
                    <a:pt x="67483" y="18913"/>
                  </a:lnTo>
                  <a:lnTo>
                    <a:pt x="71389" y="19269"/>
                  </a:lnTo>
                  <a:lnTo>
                    <a:pt x="75207" y="19713"/>
                  </a:lnTo>
                  <a:lnTo>
                    <a:pt x="79026" y="20245"/>
                  </a:lnTo>
                  <a:lnTo>
                    <a:pt x="82666" y="20956"/>
                  </a:lnTo>
                  <a:lnTo>
                    <a:pt x="86307" y="21666"/>
                  </a:lnTo>
                  <a:lnTo>
                    <a:pt x="86307" y="2931"/>
                  </a:lnTo>
                  <a:lnTo>
                    <a:pt x="82577" y="2220"/>
                  </a:lnTo>
                  <a:lnTo>
                    <a:pt x="78848" y="1599"/>
                  </a:lnTo>
                  <a:lnTo>
                    <a:pt x="75030" y="1155"/>
                  </a:lnTo>
                  <a:lnTo>
                    <a:pt x="71212" y="711"/>
                  </a:lnTo>
                  <a:lnTo>
                    <a:pt x="67305" y="356"/>
                  </a:lnTo>
                  <a:lnTo>
                    <a:pt x="63398" y="178"/>
                  </a:lnTo>
                  <a:lnTo>
                    <a:pt x="5940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sp>
        <p:nvSpPr>
          <p:cNvPr id="403" name="Google Shape;403;p63"/>
          <p:cNvSpPr txBox="1"/>
          <p:nvPr/>
        </p:nvSpPr>
        <p:spPr>
          <a:xfrm>
            <a:off x="517675" y="524338"/>
            <a:ext cx="49311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a:solidFill>
                  <a:srgbClr val="5F6368"/>
                </a:solidFill>
                <a:latin typeface="Open Sans"/>
                <a:ea typeface="Open Sans"/>
                <a:cs typeface="Open Sans"/>
                <a:sym typeface="Open Sans"/>
              </a:rPr>
              <a:t>Next steps</a:t>
            </a:r>
            <a:endParaRPr sz="2400">
              <a:solidFill>
                <a:srgbClr val="5F6368"/>
              </a:solidFill>
              <a:latin typeface="Open Sans"/>
              <a:ea typeface="Open Sans"/>
              <a:cs typeface="Open Sans"/>
              <a:sym typeface="Open Sans"/>
            </a:endParaRPr>
          </a:p>
        </p:txBody>
      </p:sp>
      <p:sp>
        <p:nvSpPr>
          <p:cNvPr id="404" name="Google Shape;404;p63"/>
          <p:cNvSpPr/>
          <p:nvPr/>
        </p:nvSpPr>
        <p:spPr>
          <a:xfrm>
            <a:off x="1991476" y="1472325"/>
            <a:ext cx="2436300" cy="3174300"/>
          </a:xfrm>
          <a:prstGeom prst="rect">
            <a:avLst/>
          </a:prstGeom>
          <a:solidFill>
            <a:srgbClr val="F8F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63"/>
          <p:cNvSpPr txBox="1"/>
          <p:nvPr/>
        </p:nvSpPr>
        <p:spPr>
          <a:xfrm>
            <a:off x="2185126" y="1917800"/>
            <a:ext cx="2049000" cy="1458831"/>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Clr>
                <a:schemeClr val="dk1"/>
              </a:buClr>
              <a:buSzPts val="1100"/>
              <a:buFont typeface="Arial"/>
              <a:buNone/>
            </a:pPr>
            <a:r>
              <a:rPr lang="en-US" sz="1200" b="0" i="0" u="none" strike="noStrike" dirty="0">
                <a:solidFill>
                  <a:srgbClr val="5F6368"/>
                </a:solidFill>
                <a:effectLst/>
                <a:latin typeface="Open Sans" panose="020B0606030504020204" pitchFamily="34" charset="0"/>
              </a:rPr>
              <a:t>Conduct another round of usability studies to validate whether the pain points users experienced have been effectively addressed.</a:t>
            </a:r>
            <a:r>
              <a:rPr lang="en" sz="1200" dirty="0">
                <a:solidFill>
                  <a:srgbClr val="5F6368"/>
                </a:solidFill>
                <a:latin typeface="Open Sans"/>
                <a:ea typeface="Open Sans"/>
                <a:cs typeface="Open Sans"/>
                <a:sym typeface="Open Sans"/>
              </a:rPr>
              <a:t>.</a:t>
            </a:r>
            <a:endParaRPr sz="1200" dirty="0"/>
          </a:p>
        </p:txBody>
      </p:sp>
      <p:sp>
        <p:nvSpPr>
          <p:cNvPr id="406" name="Google Shape;406;p63"/>
          <p:cNvSpPr/>
          <p:nvPr/>
        </p:nvSpPr>
        <p:spPr>
          <a:xfrm>
            <a:off x="4649076" y="1472325"/>
            <a:ext cx="2436300" cy="3174300"/>
          </a:xfrm>
          <a:prstGeom prst="rect">
            <a:avLst/>
          </a:prstGeom>
          <a:solidFill>
            <a:srgbClr val="F8F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63"/>
          <p:cNvSpPr txBox="1"/>
          <p:nvPr/>
        </p:nvSpPr>
        <p:spPr>
          <a:xfrm>
            <a:off x="4842726" y="1917800"/>
            <a:ext cx="2049000" cy="1107965"/>
          </a:xfrm>
          <a:prstGeom prst="rect">
            <a:avLst/>
          </a:prstGeom>
          <a:noFill/>
          <a:ln>
            <a:noFill/>
          </a:ln>
        </p:spPr>
        <p:txBody>
          <a:bodyPr spcFirstLastPara="1" wrap="square" lIns="91425" tIns="91425" rIns="91425" bIns="91425" anchor="t" anchorCtr="0">
            <a:spAutoFit/>
          </a:bodyPr>
          <a:lstStyle/>
          <a:p>
            <a:pPr algn="ctr" rtl="0">
              <a:spcBef>
                <a:spcPts val="0"/>
              </a:spcBef>
              <a:spcAft>
                <a:spcPts val="0"/>
              </a:spcAft>
            </a:pPr>
            <a:r>
              <a:rPr lang="en-US" sz="1200" b="0" i="0" u="none" strike="noStrike" dirty="0">
                <a:solidFill>
                  <a:srgbClr val="5F6368"/>
                </a:solidFill>
                <a:effectLst/>
                <a:latin typeface="Open Sans" panose="020B0606030504020204" pitchFamily="34" charset="0"/>
                <a:ea typeface="Open Sans" panose="020B0606030504020204" pitchFamily="34" charset="0"/>
                <a:cs typeface="Open Sans" panose="020B0606030504020204" pitchFamily="34" charset="0"/>
              </a:rPr>
              <a:t>Conduct more user research to determine any new areas of need.</a:t>
            </a:r>
            <a:endParaRPr lang="en-US" sz="1200" b="0" dirty="0">
              <a:effectLst/>
              <a:latin typeface="Open Sans" panose="020B0606030504020204" pitchFamily="34" charset="0"/>
              <a:ea typeface="Open Sans" panose="020B0606030504020204" pitchFamily="34" charset="0"/>
              <a:cs typeface="Open Sans" panose="020B0606030504020204" pitchFamily="34" charset="0"/>
            </a:endParaRPr>
          </a:p>
          <a:p>
            <a:br>
              <a:rPr lang="en-US" sz="1200" dirty="0">
                <a:latin typeface="Open Sans" panose="020B0606030504020204" pitchFamily="34" charset="0"/>
                <a:ea typeface="Open Sans" panose="020B0606030504020204" pitchFamily="34" charset="0"/>
                <a:cs typeface="Open Sans" panose="020B0606030504020204" pitchFamily="34" charset="0"/>
              </a:rPr>
            </a:br>
            <a:endParaRPr sz="1200" dirty="0">
              <a:latin typeface="Open Sans" panose="020B0606030504020204" pitchFamily="34" charset="0"/>
              <a:ea typeface="Open Sans" panose="020B0606030504020204" pitchFamily="34" charset="0"/>
              <a:cs typeface="Open Sans" panose="020B0606030504020204" pitchFamily="34" charset="0"/>
            </a:endParaRPr>
          </a:p>
        </p:txBody>
      </p:sp>
      <p:sp>
        <p:nvSpPr>
          <p:cNvPr id="410" name="Google Shape;410;p63"/>
          <p:cNvSpPr/>
          <p:nvPr/>
        </p:nvSpPr>
        <p:spPr>
          <a:xfrm>
            <a:off x="2952976" y="1187633"/>
            <a:ext cx="513300" cy="513300"/>
          </a:xfrm>
          <a:prstGeom prst="ellipse">
            <a:avLst/>
          </a:prstGeom>
          <a:solidFill>
            <a:srgbClr val="5F6368"/>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2200">
                <a:solidFill>
                  <a:srgbClr val="FFFFFF"/>
                </a:solidFill>
                <a:latin typeface="Google Sans Medium"/>
                <a:ea typeface="Google Sans Medium"/>
                <a:cs typeface="Google Sans Medium"/>
                <a:sym typeface="Google Sans Medium"/>
              </a:rPr>
              <a:t>1</a:t>
            </a:r>
            <a:endParaRPr sz="2200">
              <a:solidFill>
                <a:srgbClr val="FFFFFF"/>
              </a:solidFill>
              <a:latin typeface="Google Sans Medium"/>
              <a:ea typeface="Google Sans Medium"/>
              <a:cs typeface="Google Sans Medium"/>
              <a:sym typeface="Google Sans Medium"/>
            </a:endParaRPr>
          </a:p>
        </p:txBody>
      </p:sp>
      <p:sp>
        <p:nvSpPr>
          <p:cNvPr id="411" name="Google Shape;411;p63"/>
          <p:cNvSpPr/>
          <p:nvPr/>
        </p:nvSpPr>
        <p:spPr>
          <a:xfrm>
            <a:off x="5610576" y="1187633"/>
            <a:ext cx="513300" cy="513300"/>
          </a:xfrm>
          <a:prstGeom prst="ellipse">
            <a:avLst/>
          </a:prstGeom>
          <a:solidFill>
            <a:srgbClr val="5F6368"/>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2200">
                <a:solidFill>
                  <a:srgbClr val="FFFFFF"/>
                </a:solidFill>
                <a:latin typeface="Google Sans Medium"/>
                <a:ea typeface="Google Sans Medium"/>
                <a:cs typeface="Google Sans Medium"/>
                <a:sym typeface="Google Sans Medium"/>
              </a:rPr>
              <a:t>2</a:t>
            </a:r>
            <a:endParaRPr sz="2200">
              <a:solidFill>
                <a:srgbClr val="FFFFFF"/>
              </a:solidFill>
              <a:latin typeface="Google Sans Medium"/>
              <a:ea typeface="Google Sans Medium"/>
              <a:cs typeface="Google Sans Medium"/>
              <a:sym typeface="Google Sans Medium"/>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sp>
        <p:nvSpPr>
          <p:cNvPr id="417" name="Google Shape;417;p64"/>
          <p:cNvSpPr txBox="1"/>
          <p:nvPr/>
        </p:nvSpPr>
        <p:spPr>
          <a:xfrm>
            <a:off x="517675" y="524338"/>
            <a:ext cx="49311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a:solidFill>
                  <a:srgbClr val="5F6368"/>
                </a:solidFill>
                <a:latin typeface="Open Sans"/>
                <a:ea typeface="Open Sans"/>
                <a:cs typeface="Open Sans"/>
                <a:sym typeface="Open Sans"/>
              </a:rPr>
              <a:t>Let’s connect!</a:t>
            </a:r>
            <a:endParaRPr sz="2400">
              <a:solidFill>
                <a:srgbClr val="5F6368"/>
              </a:solidFill>
              <a:latin typeface="Open Sans"/>
              <a:ea typeface="Open Sans"/>
              <a:cs typeface="Open Sans"/>
              <a:sym typeface="Open Sans"/>
            </a:endParaRPr>
          </a:p>
        </p:txBody>
      </p:sp>
      <p:sp>
        <p:nvSpPr>
          <p:cNvPr id="418" name="Google Shape;418;p64"/>
          <p:cNvSpPr txBox="1"/>
          <p:nvPr/>
        </p:nvSpPr>
        <p:spPr>
          <a:xfrm>
            <a:off x="3064600" y="-1016100"/>
            <a:ext cx="6509400" cy="7233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
                <a:solidFill>
                  <a:srgbClr val="5F6368"/>
                </a:solidFill>
                <a:latin typeface="Open Sans"/>
                <a:ea typeface="Open Sans"/>
                <a:cs typeface="Open Sans"/>
                <a:sym typeface="Open Sans"/>
              </a:rPr>
              <a:t>Insert a few sentences summarizing the next steps you would take with this project and why. Feel free to organize next steps in a bullet point list. </a:t>
            </a:r>
            <a:endParaRPr>
              <a:solidFill>
                <a:srgbClr val="5F6368"/>
              </a:solidFill>
              <a:latin typeface="Open Sans"/>
              <a:ea typeface="Open Sans"/>
              <a:cs typeface="Open Sans"/>
              <a:sym typeface="Open Sans"/>
            </a:endParaRPr>
          </a:p>
        </p:txBody>
      </p:sp>
      <p:sp>
        <p:nvSpPr>
          <p:cNvPr id="419" name="Google Shape;419;p64"/>
          <p:cNvSpPr/>
          <p:nvPr/>
        </p:nvSpPr>
        <p:spPr>
          <a:xfrm>
            <a:off x="517675" y="1832019"/>
            <a:ext cx="7938900" cy="2510400"/>
          </a:xfrm>
          <a:prstGeom prst="rect">
            <a:avLst/>
          </a:prstGeom>
          <a:solidFill>
            <a:srgbClr val="F8F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64"/>
          <p:cNvSpPr txBox="1"/>
          <p:nvPr/>
        </p:nvSpPr>
        <p:spPr>
          <a:xfrm>
            <a:off x="919075" y="2461800"/>
            <a:ext cx="7136100" cy="1292631"/>
          </a:xfrm>
          <a:prstGeom prst="rect">
            <a:avLst/>
          </a:prstGeom>
          <a:noFill/>
          <a:ln>
            <a:noFill/>
          </a:ln>
        </p:spPr>
        <p:txBody>
          <a:bodyPr spcFirstLastPara="1" wrap="square" lIns="0" tIns="91425" rIns="91425" bIns="91425" anchor="t" anchorCtr="0">
            <a:spAutoFit/>
          </a:bodyPr>
          <a:lstStyle/>
          <a:p>
            <a:pPr algn="ctr" rtl="0">
              <a:spcBef>
                <a:spcPts val="0"/>
              </a:spcBef>
              <a:spcAft>
                <a:spcPts val="0"/>
              </a:spcAft>
            </a:pPr>
            <a:r>
              <a:rPr lang="en-US" sz="1200" b="0" i="0" u="none" strike="noStrike" dirty="0">
                <a:solidFill>
                  <a:srgbClr val="5F6368"/>
                </a:solidFill>
                <a:effectLst/>
                <a:latin typeface="Open Sans" panose="020B0606030504020204" pitchFamily="34" charset="0"/>
                <a:ea typeface="Open Sans" panose="020B0606030504020204" pitchFamily="34" charset="0"/>
                <a:cs typeface="Open Sans" panose="020B0606030504020204" pitchFamily="34" charset="0"/>
              </a:rPr>
              <a:t>Thank you for your time reviewing my work on the </a:t>
            </a:r>
            <a:r>
              <a:rPr lang="en-US" sz="1200" b="0" i="0" u="none" strike="noStrike" dirty="0" err="1">
                <a:solidFill>
                  <a:srgbClr val="5F6368"/>
                </a:solidFill>
                <a:effectLst/>
                <a:latin typeface="Open Sans" panose="020B0606030504020204" pitchFamily="34" charset="0"/>
                <a:ea typeface="Open Sans" panose="020B0606030504020204" pitchFamily="34" charset="0"/>
                <a:cs typeface="Open Sans" panose="020B0606030504020204" pitchFamily="34" charset="0"/>
              </a:rPr>
              <a:t>FlowerNest</a:t>
            </a:r>
            <a:r>
              <a:rPr lang="en-US" sz="1200" b="0" i="0" u="none" strike="noStrike" dirty="0">
                <a:solidFill>
                  <a:srgbClr val="5F6368"/>
                </a:solidFill>
                <a:effectLst/>
                <a:latin typeface="Open Sans" panose="020B0606030504020204" pitchFamily="34" charset="0"/>
                <a:ea typeface="Open Sans" panose="020B0606030504020204" pitchFamily="34" charset="0"/>
                <a:cs typeface="Open Sans" panose="020B0606030504020204" pitchFamily="34" charset="0"/>
              </a:rPr>
              <a:t> app! If you’d like to</a:t>
            </a:r>
            <a:br>
              <a:rPr lang="en-US" sz="1200" b="0" i="0" u="none" strike="noStrike" dirty="0">
                <a:solidFill>
                  <a:srgbClr val="5F6368"/>
                </a:solidFill>
                <a:effectLst/>
                <a:latin typeface="Open Sans" panose="020B0606030504020204" pitchFamily="34" charset="0"/>
                <a:ea typeface="Open Sans" panose="020B0606030504020204" pitchFamily="34" charset="0"/>
                <a:cs typeface="Open Sans" panose="020B0606030504020204" pitchFamily="34" charset="0"/>
              </a:rPr>
            </a:br>
            <a:r>
              <a:rPr lang="en-US" sz="1200" b="0" i="0" u="none" strike="noStrike" dirty="0">
                <a:solidFill>
                  <a:srgbClr val="5F6368"/>
                </a:solidFill>
                <a:effectLst/>
                <a:latin typeface="Open Sans" panose="020B0606030504020204" pitchFamily="34" charset="0"/>
                <a:ea typeface="Open Sans" panose="020B0606030504020204" pitchFamily="34" charset="0"/>
                <a:cs typeface="Open Sans" panose="020B0606030504020204" pitchFamily="34" charset="0"/>
              </a:rPr>
              <a:t>see more or get in touch, my contact information is provided below.</a:t>
            </a:r>
            <a:endParaRPr lang="en-US" sz="1200" b="0" dirty="0">
              <a:effectLst/>
              <a:latin typeface="Open Sans" panose="020B0606030504020204" pitchFamily="34" charset="0"/>
              <a:ea typeface="Open Sans" panose="020B0606030504020204" pitchFamily="34" charset="0"/>
              <a:cs typeface="Open Sans" panose="020B0606030504020204" pitchFamily="34" charset="0"/>
            </a:endParaRPr>
          </a:p>
          <a:p>
            <a:pPr algn="ctr" rtl="0">
              <a:spcBef>
                <a:spcPts val="0"/>
              </a:spcBef>
              <a:spcAft>
                <a:spcPts val="0"/>
              </a:spcAft>
            </a:pPr>
            <a:br>
              <a:rPr lang="en-US" sz="1200" b="0" dirty="0">
                <a:effectLst/>
                <a:latin typeface="Open Sans" panose="020B0606030504020204" pitchFamily="34" charset="0"/>
                <a:ea typeface="Open Sans" panose="020B0606030504020204" pitchFamily="34" charset="0"/>
                <a:cs typeface="Open Sans" panose="020B0606030504020204" pitchFamily="34" charset="0"/>
              </a:rPr>
            </a:br>
            <a:r>
              <a:rPr lang="en-US" sz="1200" b="0" i="0" u="none" strike="noStrike" dirty="0">
                <a:solidFill>
                  <a:srgbClr val="5F6368"/>
                </a:solidFill>
                <a:effectLst/>
                <a:latin typeface="Open Sans" panose="020B0606030504020204" pitchFamily="34" charset="0"/>
                <a:ea typeface="Open Sans" panose="020B0606030504020204" pitchFamily="34" charset="0"/>
                <a:cs typeface="Open Sans" panose="020B0606030504020204" pitchFamily="34" charset="0"/>
              </a:rPr>
              <a:t>Email: </a:t>
            </a:r>
            <a:r>
              <a:rPr lang="en-US" sz="1200" b="0" i="0" u="sng" dirty="0">
                <a:solidFill>
                  <a:srgbClr val="4285F4"/>
                </a:solidFill>
                <a:effectLst/>
                <a:latin typeface="Open Sans" panose="020B0606030504020204" pitchFamily="34" charset="0"/>
                <a:ea typeface="Open Sans" panose="020B0606030504020204" pitchFamily="34" charset="0"/>
                <a:cs typeface="Open Sans" panose="020B0606030504020204" pitchFamily="34" charset="0"/>
              </a:rPr>
              <a:t>sindhukodihal15@gmail.com</a:t>
            </a:r>
            <a:endParaRPr lang="en-US" sz="1200" b="0" dirty="0">
              <a:effectLst/>
              <a:latin typeface="Open Sans" panose="020B0606030504020204" pitchFamily="34" charset="0"/>
              <a:ea typeface="Open Sans" panose="020B0606030504020204" pitchFamily="34" charset="0"/>
              <a:cs typeface="Open Sans" panose="020B0606030504020204" pitchFamily="34" charset="0"/>
            </a:endParaRPr>
          </a:p>
          <a:p>
            <a:pPr algn="ctr" rtl="0">
              <a:spcBef>
                <a:spcPts val="0"/>
              </a:spcBef>
              <a:spcAft>
                <a:spcPts val="0"/>
              </a:spcAft>
            </a:pPr>
            <a:r>
              <a:rPr lang="en-US" sz="1200" b="0" i="0" u="none" strike="noStrike" dirty="0">
                <a:solidFill>
                  <a:srgbClr val="5F6368"/>
                </a:solidFill>
                <a:effectLst/>
                <a:latin typeface="Open Sans" panose="020B0606030504020204" pitchFamily="34" charset="0"/>
                <a:ea typeface="Open Sans" panose="020B0606030504020204" pitchFamily="34" charset="0"/>
                <a:cs typeface="Open Sans" panose="020B0606030504020204" pitchFamily="34" charset="0"/>
              </a:rPr>
              <a:t>Website:</a:t>
            </a:r>
            <a:br>
              <a:rPr lang="en-US" sz="1200" dirty="0">
                <a:latin typeface="Open Sans" panose="020B0606030504020204" pitchFamily="34" charset="0"/>
                <a:ea typeface="Open Sans" panose="020B0606030504020204" pitchFamily="34" charset="0"/>
                <a:cs typeface="Open Sans" panose="020B0606030504020204" pitchFamily="34" charset="0"/>
              </a:rPr>
            </a:br>
            <a:endParaRPr sz="1200" b="1" dirty="0">
              <a:solidFill>
                <a:srgbClr val="1967D2"/>
              </a:solidFill>
              <a:latin typeface="Open Sans" panose="020B0606030504020204" pitchFamily="34" charset="0"/>
              <a:ea typeface="Open Sans" panose="020B0606030504020204" pitchFamily="34" charset="0"/>
              <a:cs typeface="Open Sans" panose="020B0606030504020204" pitchFamily="34" charset="0"/>
              <a:sym typeface="Open Sans"/>
            </a:endParaRPr>
          </a:p>
        </p:txBody>
      </p:sp>
      <p:sp>
        <p:nvSpPr>
          <p:cNvPr id="421" name="Google Shape;421;p64"/>
          <p:cNvSpPr/>
          <p:nvPr/>
        </p:nvSpPr>
        <p:spPr>
          <a:xfrm>
            <a:off x="4230475" y="1602212"/>
            <a:ext cx="513300" cy="513300"/>
          </a:xfrm>
          <a:prstGeom prst="ellipse">
            <a:avLst/>
          </a:prstGeom>
          <a:solidFill>
            <a:srgbClr val="5F63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64"/>
          <p:cNvSpPr/>
          <p:nvPr/>
        </p:nvSpPr>
        <p:spPr>
          <a:xfrm>
            <a:off x="4361825" y="1734124"/>
            <a:ext cx="250599" cy="249449"/>
          </a:xfrm>
          <a:custGeom>
            <a:avLst/>
            <a:gdLst/>
            <a:ahLst/>
            <a:cxnLst/>
            <a:rect l="l" t="t" r="r" b="b"/>
            <a:pathLst>
              <a:path w="964" h="962" extrusionOk="0">
                <a:moveTo>
                  <a:pt x="774" y="400"/>
                </a:moveTo>
                <a:lnTo>
                  <a:pt x="562" y="189"/>
                </a:lnTo>
                <a:lnTo>
                  <a:pt x="0" y="749"/>
                </a:lnTo>
                <a:lnTo>
                  <a:pt x="0" y="961"/>
                </a:lnTo>
                <a:lnTo>
                  <a:pt x="212" y="961"/>
                </a:lnTo>
                <a:lnTo>
                  <a:pt x="774" y="400"/>
                </a:lnTo>
                <a:close/>
                <a:moveTo>
                  <a:pt x="940" y="234"/>
                </a:moveTo>
                <a:cubicBezTo>
                  <a:pt x="963" y="211"/>
                  <a:pt x="963" y="177"/>
                  <a:pt x="940" y="155"/>
                </a:cubicBezTo>
                <a:lnTo>
                  <a:pt x="807" y="22"/>
                </a:lnTo>
                <a:cubicBezTo>
                  <a:pt x="785" y="0"/>
                  <a:pt x="751" y="0"/>
                  <a:pt x="728" y="22"/>
                </a:cubicBezTo>
                <a:lnTo>
                  <a:pt x="618" y="132"/>
                </a:lnTo>
                <a:lnTo>
                  <a:pt x="830" y="344"/>
                </a:lnTo>
                <a:lnTo>
                  <a:pt x="940" y="234"/>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42"/>
          <p:cNvSpPr txBox="1"/>
          <p:nvPr/>
        </p:nvSpPr>
        <p:spPr>
          <a:xfrm>
            <a:off x="517675" y="2237975"/>
            <a:ext cx="3446100" cy="1615797"/>
          </a:xfrm>
          <a:prstGeom prst="rect">
            <a:avLst/>
          </a:prstGeom>
          <a:noFill/>
          <a:ln>
            <a:noFill/>
          </a:ln>
        </p:spPr>
        <p:txBody>
          <a:bodyPr spcFirstLastPara="1" wrap="square" lIns="0" tIns="91425" rIns="91425" bIns="91425" anchor="t" anchorCtr="0">
            <a:spAutoFit/>
          </a:bodyPr>
          <a:lstStyle/>
          <a:p>
            <a:pPr marL="0" lvl="0" indent="0" algn="l" rtl="0">
              <a:lnSpc>
                <a:spcPct val="150000"/>
              </a:lnSpc>
              <a:spcBef>
                <a:spcPts val="0"/>
              </a:spcBef>
              <a:spcAft>
                <a:spcPts val="0"/>
              </a:spcAft>
              <a:buClr>
                <a:schemeClr val="dk1"/>
              </a:buClr>
              <a:buSzPts val="1100"/>
              <a:buFont typeface="Arial"/>
              <a:buNone/>
            </a:pPr>
            <a:r>
              <a:rPr lang="en" dirty="0">
                <a:solidFill>
                  <a:srgbClr val="4285F4"/>
                </a:solidFill>
                <a:latin typeface="Open Sans SemiBold"/>
                <a:ea typeface="Open Sans SemiBold"/>
                <a:cs typeface="Open Sans SemiBold"/>
                <a:sym typeface="Open Sans SemiBold"/>
              </a:rPr>
              <a:t>The problem: </a:t>
            </a:r>
            <a:endParaRPr dirty="0">
              <a:solidFill>
                <a:srgbClr val="1967D2"/>
              </a:solidFill>
              <a:latin typeface="Open Sans SemiBold"/>
              <a:ea typeface="Open Sans SemiBold"/>
              <a:cs typeface="Open Sans SemiBold"/>
              <a:sym typeface="Open Sans SemiBold"/>
            </a:endParaRPr>
          </a:p>
          <a:p>
            <a:pPr marL="0" lvl="0" indent="0" algn="l" rtl="0">
              <a:lnSpc>
                <a:spcPct val="150000"/>
              </a:lnSpc>
              <a:spcBef>
                <a:spcPts val="0"/>
              </a:spcBef>
              <a:spcAft>
                <a:spcPts val="0"/>
              </a:spcAft>
              <a:buNone/>
            </a:pPr>
            <a:r>
              <a:rPr lang="en-US" sz="1200" b="0" i="0" dirty="0">
                <a:solidFill>
                  <a:schemeClr val="bg2"/>
                </a:solidFill>
                <a:effectLst/>
                <a:latin typeface="Open Sans" panose="020B0606030504020204" pitchFamily="34" charset="0"/>
                <a:ea typeface="Open Sans" panose="020B0606030504020204" pitchFamily="34" charset="0"/>
                <a:cs typeface="Open Sans" panose="020B0606030504020204" pitchFamily="34" charset="0"/>
              </a:rPr>
              <a:t>When it comes to purchasing and delivering flowers, it can often be a struggle to find the time to do it, especially on special occasions like birthdays and anniversaries.</a:t>
            </a:r>
            <a:endParaRPr sz="1200" b="1" dirty="0">
              <a:solidFill>
                <a:schemeClr val="bg2"/>
              </a:solidFill>
              <a:latin typeface="Open Sans" panose="020B0606030504020204" pitchFamily="34" charset="0"/>
              <a:ea typeface="Open Sans" panose="020B0606030504020204" pitchFamily="34" charset="0"/>
              <a:cs typeface="Open Sans" panose="020B0606030504020204" pitchFamily="34" charset="0"/>
              <a:sym typeface="Open Sans"/>
            </a:endParaRPr>
          </a:p>
        </p:txBody>
      </p:sp>
      <p:sp>
        <p:nvSpPr>
          <p:cNvPr id="175" name="Google Shape;175;p42"/>
          <p:cNvSpPr txBox="1"/>
          <p:nvPr/>
        </p:nvSpPr>
        <p:spPr>
          <a:xfrm>
            <a:off x="517675" y="481821"/>
            <a:ext cx="61551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dirty="0">
                <a:solidFill>
                  <a:srgbClr val="5F6368"/>
                </a:solidFill>
                <a:latin typeface="Open Sans"/>
                <a:ea typeface="Open Sans"/>
                <a:cs typeface="Open Sans"/>
                <a:sym typeface="Open Sans"/>
              </a:rPr>
              <a:t>Project overview</a:t>
            </a:r>
            <a:endParaRPr sz="2400" dirty="0">
              <a:solidFill>
                <a:srgbClr val="5F6368"/>
              </a:solidFill>
              <a:latin typeface="Open Sans"/>
              <a:ea typeface="Open Sans"/>
              <a:cs typeface="Open Sans"/>
              <a:sym typeface="Open Sans"/>
            </a:endParaRPr>
          </a:p>
        </p:txBody>
      </p:sp>
      <p:sp>
        <p:nvSpPr>
          <p:cNvPr id="176" name="Google Shape;176;p42"/>
          <p:cNvSpPr/>
          <p:nvPr/>
        </p:nvSpPr>
        <p:spPr>
          <a:xfrm>
            <a:off x="517675" y="1682856"/>
            <a:ext cx="513300" cy="513300"/>
          </a:xfrm>
          <a:prstGeom prst="ellipse">
            <a:avLst/>
          </a:pr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42"/>
          <p:cNvSpPr txBox="1"/>
          <p:nvPr/>
        </p:nvSpPr>
        <p:spPr>
          <a:xfrm>
            <a:off x="4572000" y="2237975"/>
            <a:ext cx="3446100" cy="2446793"/>
          </a:xfrm>
          <a:prstGeom prst="rect">
            <a:avLst/>
          </a:prstGeom>
          <a:noFill/>
          <a:ln>
            <a:noFill/>
          </a:ln>
        </p:spPr>
        <p:txBody>
          <a:bodyPr spcFirstLastPara="1" wrap="square" lIns="0" tIns="91425" rIns="91425" bIns="91425" anchor="t" anchorCtr="0">
            <a:spAutoFit/>
          </a:bodyPr>
          <a:lstStyle/>
          <a:p>
            <a:pPr marL="0" lvl="0" indent="0" algn="l" rtl="0">
              <a:lnSpc>
                <a:spcPct val="150000"/>
              </a:lnSpc>
              <a:spcBef>
                <a:spcPts val="0"/>
              </a:spcBef>
              <a:spcAft>
                <a:spcPts val="0"/>
              </a:spcAft>
              <a:buNone/>
            </a:pPr>
            <a:r>
              <a:rPr lang="en" dirty="0">
                <a:solidFill>
                  <a:srgbClr val="4285F4"/>
                </a:solidFill>
                <a:latin typeface="Open Sans SemiBold"/>
                <a:ea typeface="Open Sans SemiBold"/>
                <a:cs typeface="Open Sans SemiBold"/>
                <a:sym typeface="Open Sans SemiBold"/>
              </a:rPr>
              <a:t>The goal: </a:t>
            </a:r>
            <a:endParaRPr dirty="0">
              <a:solidFill>
                <a:srgbClr val="1967D2"/>
              </a:solidFill>
              <a:latin typeface="Open Sans SemiBold"/>
              <a:ea typeface="Open Sans SemiBold"/>
              <a:cs typeface="Open Sans SemiBold"/>
              <a:sym typeface="Open Sans SemiBold"/>
            </a:endParaRPr>
          </a:p>
          <a:p>
            <a:pPr marL="0" lvl="0" indent="0" algn="l" rtl="0">
              <a:lnSpc>
                <a:spcPct val="150000"/>
              </a:lnSpc>
              <a:spcBef>
                <a:spcPts val="0"/>
              </a:spcBef>
              <a:spcAft>
                <a:spcPts val="0"/>
              </a:spcAft>
              <a:buNone/>
            </a:pPr>
            <a:r>
              <a:rPr lang="en" sz="1200" dirty="0">
                <a:solidFill>
                  <a:schemeClr val="bg2"/>
                </a:solidFill>
                <a:latin typeface="Open Sans"/>
                <a:ea typeface="Open Sans"/>
                <a:cs typeface="Open Sans"/>
                <a:sym typeface="Open Sans"/>
              </a:rPr>
              <a:t>The goal is to make the process of buying and delivering flowers as easy and convienent as possible for those who have a busy schedule.</a:t>
            </a:r>
          </a:p>
          <a:p>
            <a:pPr marL="0" lvl="0" indent="0" algn="l" rtl="0">
              <a:lnSpc>
                <a:spcPct val="150000"/>
              </a:lnSpc>
              <a:spcBef>
                <a:spcPts val="0"/>
              </a:spcBef>
              <a:spcAft>
                <a:spcPts val="0"/>
              </a:spcAft>
              <a:buNone/>
            </a:pPr>
            <a:endParaRPr lang="en" sz="1200" b="1" dirty="0">
              <a:solidFill>
                <a:schemeClr val="bg2"/>
              </a:solidFill>
              <a:latin typeface="Open Sans"/>
              <a:ea typeface="Open Sans"/>
              <a:cs typeface="Open Sans"/>
              <a:sym typeface="Open Sans"/>
            </a:endParaRPr>
          </a:p>
          <a:p>
            <a:pPr marL="0" lvl="0" indent="0" algn="l" rtl="0">
              <a:lnSpc>
                <a:spcPct val="150000"/>
              </a:lnSpc>
              <a:spcBef>
                <a:spcPts val="0"/>
              </a:spcBef>
              <a:spcAft>
                <a:spcPts val="0"/>
              </a:spcAft>
              <a:buNone/>
            </a:pPr>
            <a:r>
              <a:rPr lang="en" sz="1200" dirty="0">
                <a:solidFill>
                  <a:schemeClr val="bg2"/>
                </a:solidFill>
                <a:latin typeface="Open Sans"/>
                <a:ea typeface="Open Sans"/>
                <a:cs typeface="Open Sans"/>
                <a:sym typeface="Open Sans"/>
              </a:rPr>
              <a:t>Provide a convienent and customisable solution for users to send flowers to their loved ones on special occassions.</a:t>
            </a:r>
            <a:endParaRPr sz="1200" dirty="0">
              <a:solidFill>
                <a:schemeClr val="bg2"/>
              </a:solidFill>
              <a:latin typeface="Open Sans"/>
              <a:ea typeface="Open Sans"/>
              <a:cs typeface="Open Sans"/>
              <a:sym typeface="Open Sans"/>
            </a:endParaRPr>
          </a:p>
        </p:txBody>
      </p:sp>
      <p:sp>
        <p:nvSpPr>
          <p:cNvPr id="178" name="Google Shape;178;p42"/>
          <p:cNvSpPr/>
          <p:nvPr/>
        </p:nvSpPr>
        <p:spPr>
          <a:xfrm>
            <a:off x="4572000" y="1682856"/>
            <a:ext cx="513300" cy="513300"/>
          </a:xfrm>
          <a:prstGeom prst="ellipse">
            <a:avLst/>
          </a:pr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42"/>
          <p:cNvSpPr/>
          <p:nvPr/>
        </p:nvSpPr>
        <p:spPr>
          <a:xfrm>
            <a:off x="4684213" y="1802381"/>
            <a:ext cx="288875" cy="274249"/>
          </a:xfrm>
          <a:custGeom>
            <a:avLst/>
            <a:gdLst/>
            <a:ahLst/>
            <a:cxnLst/>
            <a:rect l="l" t="t" r="r" b="b"/>
            <a:pathLst>
              <a:path w="1045" h="993" extrusionOk="0">
                <a:moveTo>
                  <a:pt x="522" y="798"/>
                </a:moveTo>
                <a:lnTo>
                  <a:pt x="844" y="992"/>
                </a:lnTo>
                <a:lnTo>
                  <a:pt x="759" y="626"/>
                </a:lnTo>
                <a:lnTo>
                  <a:pt x="1044" y="378"/>
                </a:lnTo>
                <a:lnTo>
                  <a:pt x="669" y="347"/>
                </a:lnTo>
                <a:lnTo>
                  <a:pt x="522" y="0"/>
                </a:lnTo>
                <a:lnTo>
                  <a:pt x="375" y="347"/>
                </a:lnTo>
                <a:lnTo>
                  <a:pt x="0" y="378"/>
                </a:lnTo>
                <a:lnTo>
                  <a:pt x="285" y="626"/>
                </a:lnTo>
                <a:lnTo>
                  <a:pt x="200" y="992"/>
                </a:lnTo>
                <a:lnTo>
                  <a:pt x="522" y="798"/>
                </a:lnTo>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180" name="Google Shape;180;p42"/>
          <p:cNvSpPr/>
          <p:nvPr/>
        </p:nvSpPr>
        <p:spPr>
          <a:xfrm>
            <a:off x="640475" y="1805657"/>
            <a:ext cx="267700" cy="267700"/>
          </a:xfrm>
          <a:custGeom>
            <a:avLst/>
            <a:gdLst/>
            <a:ahLst/>
            <a:cxnLst/>
            <a:rect l="l" t="t" r="r" b="b"/>
            <a:pathLst>
              <a:path w="209550" h="209550" extrusionOk="0">
                <a:moveTo>
                  <a:pt x="115315" y="52353"/>
                </a:moveTo>
                <a:lnTo>
                  <a:pt x="115315" y="115315"/>
                </a:lnTo>
                <a:lnTo>
                  <a:pt x="94235" y="115315"/>
                </a:lnTo>
                <a:lnTo>
                  <a:pt x="94235" y="52353"/>
                </a:lnTo>
                <a:close/>
                <a:moveTo>
                  <a:pt x="115315" y="136256"/>
                </a:moveTo>
                <a:lnTo>
                  <a:pt x="115315" y="157197"/>
                </a:lnTo>
                <a:lnTo>
                  <a:pt x="94235" y="157197"/>
                </a:lnTo>
                <a:lnTo>
                  <a:pt x="94235" y="136256"/>
                </a:lnTo>
                <a:close/>
                <a:moveTo>
                  <a:pt x="104705" y="0"/>
                </a:moveTo>
                <a:lnTo>
                  <a:pt x="99400" y="140"/>
                </a:lnTo>
                <a:lnTo>
                  <a:pt x="94095" y="558"/>
                </a:lnTo>
                <a:lnTo>
                  <a:pt x="88790" y="1256"/>
                </a:lnTo>
                <a:lnTo>
                  <a:pt x="83625" y="2094"/>
                </a:lnTo>
                <a:lnTo>
                  <a:pt x="78599" y="3351"/>
                </a:lnTo>
                <a:lnTo>
                  <a:pt x="73573" y="4747"/>
                </a:lnTo>
                <a:lnTo>
                  <a:pt x="68687" y="6422"/>
                </a:lnTo>
                <a:lnTo>
                  <a:pt x="63940" y="8237"/>
                </a:lnTo>
                <a:lnTo>
                  <a:pt x="59333" y="10331"/>
                </a:lnTo>
                <a:lnTo>
                  <a:pt x="54866" y="12704"/>
                </a:lnTo>
                <a:lnTo>
                  <a:pt x="50398" y="15217"/>
                </a:lnTo>
                <a:lnTo>
                  <a:pt x="46210" y="17870"/>
                </a:lnTo>
                <a:lnTo>
                  <a:pt x="42022" y="20801"/>
                </a:lnTo>
                <a:lnTo>
                  <a:pt x="38113" y="23873"/>
                </a:lnTo>
                <a:lnTo>
                  <a:pt x="34343" y="27223"/>
                </a:lnTo>
                <a:lnTo>
                  <a:pt x="30714" y="30714"/>
                </a:lnTo>
                <a:lnTo>
                  <a:pt x="27223" y="34343"/>
                </a:lnTo>
                <a:lnTo>
                  <a:pt x="23873" y="38113"/>
                </a:lnTo>
                <a:lnTo>
                  <a:pt x="20801" y="42161"/>
                </a:lnTo>
                <a:lnTo>
                  <a:pt x="17870" y="46210"/>
                </a:lnTo>
                <a:lnTo>
                  <a:pt x="15217" y="50398"/>
                </a:lnTo>
                <a:lnTo>
                  <a:pt x="12704" y="54866"/>
                </a:lnTo>
                <a:lnTo>
                  <a:pt x="10331" y="59333"/>
                </a:lnTo>
                <a:lnTo>
                  <a:pt x="8237" y="63940"/>
                </a:lnTo>
                <a:lnTo>
                  <a:pt x="6282" y="68826"/>
                </a:lnTo>
                <a:lnTo>
                  <a:pt x="4747" y="73573"/>
                </a:lnTo>
                <a:lnTo>
                  <a:pt x="3351" y="78599"/>
                </a:lnTo>
                <a:lnTo>
                  <a:pt x="2094" y="83625"/>
                </a:lnTo>
                <a:lnTo>
                  <a:pt x="1256" y="88790"/>
                </a:lnTo>
                <a:lnTo>
                  <a:pt x="558" y="94095"/>
                </a:lnTo>
                <a:lnTo>
                  <a:pt x="140" y="99400"/>
                </a:lnTo>
                <a:lnTo>
                  <a:pt x="0" y="104845"/>
                </a:lnTo>
                <a:lnTo>
                  <a:pt x="140" y="110150"/>
                </a:lnTo>
                <a:lnTo>
                  <a:pt x="558" y="115455"/>
                </a:lnTo>
                <a:lnTo>
                  <a:pt x="1256" y="120760"/>
                </a:lnTo>
                <a:lnTo>
                  <a:pt x="2094" y="125925"/>
                </a:lnTo>
                <a:lnTo>
                  <a:pt x="3351" y="130951"/>
                </a:lnTo>
                <a:lnTo>
                  <a:pt x="4747" y="135977"/>
                </a:lnTo>
                <a:lnTo>
                  <a:pt x="6282" y="140863"/>
                </a:lnTo>
                <a:lnTo>
                  <a:pt x="8237" y="145610"/>
                </a:lnTo>
                <a:lnTo>
                  <a:pt x="10331" y="150217"/>
                </a:lnTo>
                <a:lnTo>
                  <a:pt x="12704" y="154684"/>
                </a:lnTo>
                <a:lnTo>
                  <a:pt x="15217" y="159152"/>
                </a:lnTo>
                <a:lnTo>
                  <a:pt x="17870" y="163340"/>
                </a:lnTo>
                <a:lnTo>
                  <a:pt x="20801" y="167528"/>
                </a:lnTo>
                <a:lnTo>
                  <a:pt x="23873" y="171437"/>
                </a:lnTo>
                <a:lnTo>
                  <a:pt x="27223" y="175207"/>
                </a:lnTo>
                <a:lnTo>
                  <a:pt x="30714" y="178836"/>
                </a:lnTo>
                <a:lnTo>
                  <a:pt x="34343" y="182327"/>
                </a:lnTo>
                <a:lnTo>
                  <a:pt x="38113" y="185677"/>
                </a:lnTo>
                <a:lnTo>
                  <a:pt x="42022" y="188749"/>
                </a:lnTo>
                <a:lnTo>
                  <a:pt x="46210" y="191680"/>
                </a:lnTo>
                <a:lnTo>
                  <a:pt x="50398" y="194333"/>
                </a:lnTo>
                <a:lnTo>
                  <a:pt x="54866" y="196846"/>
                </a:lnTo>
                <a:lnTo>
                  <a:pt x="59333" y="199219"/>
                </a:lnTo>
                <a:lnTo>
                  <a:pt x="63940" y="201313"/>
                </a:lnTo>
                <a:lnTo>
                  <a:pt x="68687" y="203268"/>
                </a:lnTo>
                <a:lnTo>
                  <a:pt x="73573" y="204803"/>
                </a:lnTo>
                <a:lnTo>
                  <a:pt x="78599" y="206199"/>
                </a:lnTo>
                <a:lnTo>
                  <a:pt x="83625" y="207456"/>
                </a:lnTo>
                <a:lnTo>
                  <a:pt x="88790" y="208294"/>
                </a:lnTo>
                <a:lnTo>
                  <a:pt x="94095" y="208992"/>
                </a:lnTo>
                <a:lnTo>
                  <a:pt x="99400" y="209410"/>
                </a:lnTo>
                <a:lnTo>
                  <a:pt x="104705" y="209550"/>
                </a:lnTo>
                <a:lnTo>
                  <a:pt x="110150" y="209410"/>
                </a:lnTo>
                <a:lnTo>
                  <a:pt x="115455" y="208992"/>
                </a:lnTo>
                <a:lnTo>
                  <a:pt x="120760" y="208294"/>
                </a:lnTo>
                <a:lnTo>
                  <a:pt x="125925" y="207456"/>
                </a:lnTo>
                <a:lnTo>
                  <a:pt x="130951" y="206199"/>
                </a:lnTo>
                <a:lnTo>
                  <a:pt x="135977" y="204803"/>
                </a:lnTo>
                <a:lnTo>
                  <a:pt x="140724" y="203268"/>
                </a:lnTo>
                <a:lnTo>
                  <a:pt x="145610" y="201313"/>
                </a:lnTo>
                <a:lnTo>
                  <a:pt x="150217" y="199219"/>
                </a:lnTo>
                <a:lnTo>
                  <a:pt x="154684" y="196846"/>
                </a:lnTo>
                <a:lnTo>
                  <a:pt x="159152" y="194333"/>
                </a:lnTo>
                <a:lnTo>
                  <a:pt x="163340" y="191680"/>
                </a:lnTo>
                <a:lnTo>
                  <a:pt x="167389" y="188749"/>
                </a:lnTo>
                <a:lnTo>
                  <a:pt x="171437" y="185677"/>
                </a:lnTo>
                <a:lnTo>
                  <a:pt x="175207" y="182327"/>
                </a:lnTo>
                <a:lnTo>
                  <a:pt x="178836" y="178836"/>
                </a:lnTo>
                <a:lnTo>
                  <a:pt x="182327" y="175207"/>
                </a:lnTo>
                <a:lnTo>
                  <a:pt x="185677" y="171437"/>
                </a:lnTo>
                <a:lnTo>
                  <a:pt x="188749" y="167528"/>
                </a:lnTo>
                <a:lnTo>
                  <a:pt x="191680" y="163340"/>
                </a:lnTo>
                <a:lnTo>
                  <a:pt x="194333" y="159152"/>
                </a:lnTo>
                <a:lnTo>
                  <a:pt x="196846" y="154684"/>
                </a:lnTo>
                <a:lnTo>
                  <a:pt x="199219" y="150217"/>
                </a:lnTo>
                <a:lnTo>
                  <a:pt x="201313" y="145610"/>
                </a:lnTo>
                <a:lnTo>
                  <a:pt x="203128" y="140863"/>
                </a:lnTo>
                <a:lnTo>
                  <a:pt x="204803" y="135977"/>
                </a:lnTo>
                <a:lnTo>
                  <a:pt x="206199" y="130951"/>
                </a:lnTo>
                <a:lnTo>
                  <a:pt x="207456" y="125925"/>
                </a:lnTo>
                <a:lnTo>
                  <a:pt x="208294" y="120760"/>
                </a:lnTo>
                <a:lnTo>
                  <a:pt x="208992" y="115455"/>
                </a:lnTo>
                <a:lnTo>
                  <a:pt x="209410" y="110150"/>
                </a:lnTo>
                <a:lnTo>
                  <a:pt x="209550" y="104845"/>
                </a:lnTo>
                <a:lnTo>
                  <a:pt x="209410" y="99400"/>
                </a:lnTo>
                <a:lnTo>
                  <a:pt x="208992" y="94095"/>
                </a:lnTo>
                <a:lnTo>
                  <a:pt x="208294" y="88790"/>
                </a:lnTo>
                <a:lnTo>
                  <a:pt x="207456" y="83625"/>
                </a:lnTo>
                <a:lnTo>
                  <a:pt x="206199" y="78599"/>
                </a:lnTo>
                <a:lnTo>
                  <a:pt x="204803" y="73573"/>
                </a:lnTo>
                <a:lnTo>
                  <a:pt x="203128" y="68826"/>
                </a:lnTo>
                <a:lnTo>
                  <a:pt x="201313" y="63940"/>
                </a:lnTo>
                <a:lnTo>
                  <a:pt x="199219" y="59333"/>
                </a:lnTo>
                <a:lnTo>
                  <a:pt x="196846" y="54866"/>
                </a:lnTo>
                <a:lnTo>
                  <a:pt x="194333" y="50398"/>
                </a:lnTo>
                <a:lnTo>
                  <a:pt x="191680" y="46210"/>
                </a:lnTo>
                <a:lnTo>
                  <a:pt x="188749" y="42161"/>
                </a:lnTo>
                <a:lnTo>
                  <a:pt x="185677" y="38113"/>
                </a:lnTo>
                <a:lnTo>
                  <a:pt x="182327" y="34343"/>
                </a:lnTo>
                <a:lnTo>
                  <a:pt x="178836" y="30714"/>
                </a:lnTo>
                <a:lnTo>
                  <a:pt x="175207" y="27223"/>
                </a:lnTo>
                <a:lnTo>
                  <a:pt x="171437" y="23873"/>
                </a:lnTo>
                <a:lnTo>
                  <a:pt x="167389" y="20801"/>
                </a:lnTo>
                <a:lnTo>
                  <a:pt x="163340" y="17870"/>
                </a:lnTo>
                <a:lnTo>
                  <a:pt x="159152" y="15217"/>
                </a:lnTo>
                <a:lnTo>
                  <a:pt x="154684" y="12704"/>
                </a:lnTo>
                <a:lnTo>
                  <a:pt x="150217" y="10331"/>
                </a:lnTo>
                <a:lnTo>
                  <a:pt x="145610" y="8237"/>
                </a:lnTo>
                <a:lnTo>
                  <a:pt x="140724" y="6422"/>
                </a:lnTo>
                <a:lnTo>
                  <a:pt x="135977" y="4747"/>
                </a:lnTo>
                <a:lnTo>
                  <a:pt x="130951" y="3351"/>
                </a:lnTo>
                <a:lnTo>
                  <a:pt x="125925" y="2094"/>
                </a:lnTo>
                <a:lnTo>
                  <a:pt x="120760" y="1256"/>
                </a:lnTo>
                <a:lnTo>
                  <a:pt x="115455" y="558"/>
                </a:lnTo>
                <a:lnTo>
                  <a:pt x="110150" y="140"/>
                </a:lnTo>
                <a:lnTo>
                  <a:pt x="10470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43"/>
          <p:cNvSpPr txBox="1"/>
          <p:nvPr/>
        </p:nvSpPr>
        <p:spPr>
          <a:xfrm>
            <a:off x="517675" y="2237975"/>
            <a:ext cx="3446100" cy="1061799"/>
          </a:xfrm>
          <a:prstGeom prst="rect">
            <a:avLst/>
          </a:prstGeom>
          <a:noFill/>
          <a:ln>
            <a:noFill/>
          </a:ln>
        </p:spPr>
        <p:txBody>
          <a:bodyPr spcFirstLastPara="1" wrap="square" lIns="0" tIns="91425" rIns="91425" bIns="91425" anchor="t" anchorCtr="0">
            <a:spAutoFit/>
          </a:bodyPr>
          <a:lstStyle/>
          <a:p>
            <a:pPr marL="0" lvl="0" indent="0" algn="l" rtl="0">
              <a:lnSpc>
                <a:spcPct val="150000"/>
              </a:lnSpc>
              <a:spcBef>
                <a:spcPts val="0"/>
              </a:spcBef>
              <a:spcAft>
                <a:spcPts val="0"/>
              </a:spcAft>
              <a:buNone/>
            </a:pPr>
            <a:r>
              <a:rPr lang="en" dirty="0">
                <a:solidFill>
                  <a:srgbClr val="4285F4"/>
                </a:solidFill>
                <a:latin typeface="Open Sans SemiBold"/>
                <a:ea typeface="Open Sans SemiBold"/>
                <a:cs typeface="Open Sans SemiBold"/>
                <a:sym typeface="Open Sans SemiBold"/>
              </a:rPr>
              <a:t>My role: </a:t>
            </a:r>
            <a:endParaRPr dirty="0">
              <a:solidFill>
                <a:srgbClr val="1967D2"/>
              </a:solidFill>
              <a:latin typeface="Open Sans SemiBold"/>
              <a:ea typeface="Open Sans SemiBold"/>
              <a:cs typeface="Open Sans SemiBold"/>
              <a:sym typeface="Open Sans SemiBold"/>
            </a:endParaRPr>
          </a:p>
          <a:p>
            <a:pPr marL="0" lvl="0" indent="0" algn="l" rtl="0">
              <a:lnSpc>
                <a:spcPct val="150000"/>
              </a:lnSpc>
              <a:spcBef>
                <a:spcPts val="0"/>
              </a:spcBef>
              <a:spcAft>
                <a:spcPts val="0"/>
              </a:spcAft>
              <a:buNone/>
            </a:pPr>
            <a:r>
              <a:rPr lang="en" sz="1200" dirty="0">
                <a:solidFill>
                  <a:srgbClr val="5F6368"/>
                </a:solidFill>
                <a:latin typeface="Open Sans"/>
                <a:ea typeface="Open Sans"/>
                <a:cs typeface="Open Sans"/>
                <a:sym typeface="Open Sans"/>
              </a:rPr>
              <a:t>UX Designer designing an app for FlowerNest from conception to delivery.</a:t>
            </a:r>
            <a:endParaRPr sz="1200" b="1" dirty="0">
              <a:solidFill>
                <a:srgbClr val="4285F4"/>
              </a:solidFill>
              <a:latin typeface="Open Sans"/>
              <a:ea typeface="Open Sans"/>
              <a:cs typeface="Open Sans"/>
              <a:sym typeface="Open Sans"/>
            </a:endParaRPr>
          </a:p>
        </p:txBody>
      </p:sp>
      <p:sp>
        <p:nvSpPr>
          <p:cNvPr id="186" name="Google Shape;186;p43"/>
          <p:cNvSpPr txBox="1"/>
          <p:nvPr/>
        </p:nvSpPr>
        <p:spPr>
          <a:xfrm>
            <a:off x="517675" y="524350"/>
            <a:ext cx="61551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a:solidFill>
                  <a:srgbClr val="5F6368"/>
                </a:solidFill>
                <a:latin typeface="Open Sans"/>
                <a:ea typeface="Open Sans"/>
                <a:cs typeface="Open Sans"/>
                <a:sym typeface="Open Sans"/>
              </a:rPr>
              <a:t>Project overview</a:t>
            </a:r>
            <a:endParaRPr sz="2400">
              <a:solidFill>
                <a:srgbClr val="5F6368"/>
              </a:solidFill>
              <a:latin typeface="Open Sans"/>
              <a:ea typeface="Open Sans"/>
              <a:cs typeface="Open Sans"/>
              <a:sym typeface="Open Sans"/>
            </a:endParaRPr>
          </a:p>
        </p:txBody>
      </p:sp>
      <p:sp>
        <p:nvSpPr>
          <p:cNvPr id="187" name="Google Shape;187;p43"/>
          <p:cNvSpPr/>
          <p:nvPr/>
        </p:nvSpPr>
        <p:spPr>
          <a:xfrm>
            <a:off x="517675" y="1534000"/>
            <a:ext cx="513300" cy="513300"/>
          </a:xfrm>
          <a:prstGeom prst="ellipse">
            <a:avLst/>
          </a:pr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43"/>
          <p:cNvSpPr txBox="1"/>
          <p:nvPr/>
        </p:nvSpPr>
        <p:spPr>
          <a:xfrm>
            <a:off x="4572000" y="2237975"/>
            <a:ext cx="3446100" cy="1615797"/>
          </a:xfrm>
          <a:prstGeom prst="rect">
            <a:avLst/>
          </a:prstGeom>
          <a:noFill/>
          <a:ln>
            <a:noFill/>
          </a:ln>
        </p:spPr>
        <p:txBody>
          <a:bodyPr spcFirstLastPara="1" wrap="square" lIns="0" tIns="91425" rIns="91425" bIns="91425" anchor="t" anchorCtr="0">
            <a:spAutoFit/>
          </a:bodyPr>
          <a:lstStyle/>
          <a:p>
            <a:pPr marL="0" lvl="0" indent="0" algn="l" rtl="0">
              <a:lnSpc>
                <a:spcPct val="150000"/>
              </a:lnSpc>
              <a:spcBef>
                <a:spcPts val="0"/>
              </a:spcBef>
              <a:spcAft>
                <a:spcPts val="0"/>
              </a:spcAft>
              <a:buNone/>
            </a:pPr>
            <a:r>
              <a:rPr lang="en" dirty="0">
                <a:solidFill>
                  <a:srgbClr val="4285F4"/>
                </a:solidFill>
                <a:latin typeface="Open Sans SemiBold"/>
                <a:ea typeface="Open Sans SemiBold"/>
                <a:cs typeface="Open Sans SemiBold"/>
                <a:sym typeface="Open Sans SemiBold"/>
              </a:rPr>
              <a:t>Responsibilities</a:t>
            </a:r>
            <a:r>
              <a:rPr lang="en" dirty="0">
                <a:solidFill>
                  <a:srgbClr val="1967D2"/>
                </a:solidFill>
                <a:latin typeface="Open Sans SemiBold"/>
                <a:ea typeface="Open Sans SemiBold"/>
                <a:cs typeface="Open Sans SemiBold"/>
                <a:sym typeface="Open Sans SemiBold"/>
              </a:rPr>
              <a:t>: </a:t>
            </a:r>
            <a:endParaRPr dirty="0">
              <a:solidFill>
                <a:srgbClr val="1967D2"/>
              </a:solidFill>
              <a:latin typeface="Open Sans SemiBold"/>
              <a:ea typeface="Open Sans SemiBold"/>
              <a:cs typeface="Open Sans SemiBold"/>
              <a:sym typeface="Open Sans SemiBold"/>
            </a:endParaRPr>
          </a:p>
          <a:p>
            <a:pPr marL="0" lvl="0" indent="0" algn="l" rtl="0">
              <a:lnSpc>
                <a:spcPct val="150000"/>
              </a:lnSpc>
              <a:spcBef>
                <a:spcPts val="0"/>
              </a:spcBef>
              <a:spcAft>
                <a:spcPts val="0"/>
              </a:spcAft>
              <a:buNone/>
            </a:pPr>
            <a:r>
              <a:rPr lang="en-US" sz="1200" b="0" i="0" u="none" strike="noStrike" dirty="0">
                <a:solidFill>
                  <a:srgbClr val="5F6368"/>
                </a:solidFill>
                <a:effectLst/>
                <a:latin typeface="Open Sans" panose="020B0606030504020204" pitchFamily="34" charset="0"/>
              </a:rPr>
              <a:t>Conducting interviews, paper and digital wireframing, low and high-fidelity prototyping, conducting usability studies, accounting for accessibility, and iterating on designs.</a:t>
            </a:r>
            <a:endParaRPr sz="1200" b="1" dirty="0">
              <a:solidFill>
                <a:srgbClr val="4285F4"/>
              </a:solidFill>
              <a:latin typeface="Open Sans"/>
              <a:ea typeface="Open Sans"/>
              <a:cs typeface="Open Sans"/>
              <a:sym typeface="Open Sans"/>
            </a:endParaRPr>
          </a:p>
        </p:txBody>
      </p:sp>
      <p:sp>
        <p:nvSpPr>
          <p:cNvPr id="189" name="Google Shape;189;p43"/>
          <p:cNvSpPr/>
          <p:nvPr/>
        </p:nvSpPr>
        <p:spPr>
          <a:xfrm>
            <a:off x="4572000" y="1534000"/>
            <a:ext cx="513300" cy="513300"/>
          </a:xfrm>
          <a:prstGeom prst="ellipse">
            <a:avLst/>
          </a:pr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43"/>
          <p:cNvSpPr/>
          <p:nvPr/>
        </p:nvSpPr>
        <p:spPr>
          <a:xfrm>
            <a:off x="645441" y="1662440"/>
            <a:ext cx="257757" cy="256421"/>
          </a:xfrm>
          <a:custGeom>
            <a:avLst/>
            <a:gdLst/>
            <a:ahLst/>
            <a:cxnLst/>
            <a:rect l="l" t="t" r="r" b="b"/>
            <a:pathLst>
              <a:path w="851" h="847" extrusionOk="0">
                <a:moveTo>
                  <a:pt x="423" y="423"/>
                </a:moveTo>
                <a:cubicBezTo>
                  <a:pt x="542" y="423"/>
                  <a:pt x="635" y="327"/>
                  <a:pt x="635" y="212"/>
                </a:cubicBezTo>
                <a:cubicBezTo>
                  <a:pt x="635" y="93"/>
                  <a:pt x="539" y="0"/>
                  <a:pt x="423" y="0"/>
                </a:cubicBezTo>
                <a:cubicBezTo>
                  <a:pt x="308" y="0"/>
                  <a:pt x="212" y="96"/>
                  <a:pt x="212" y="212"/>
                </a:cubicBezTo>
                <a:cubicBezTo>
                  <a:pt x="209" y="327"/>
                  <a:pt x="305" y="423"/>
                  <a:pt x="423" y="423"/>
                </a:cubicBezTo>
                <a:close/>
                <a:moveTo>
                  <a:pt x="423" y="528"/>
                </a:moveTo>
                <a:cubicBezTo>
                  <a:pt x="282" y="528"/>
                  <a:pt x="0" y="598"/>
                  <a:pt x="0" y="738"/>
                </a:cubicBezTo>
                <a:lnTo>
                  <a:pt x="0" y="846"/>
                </a:lnTo>
                <a:lnTo>
                  <a:pt x="850" y="846"/>
                </a:lnTo>
                <a:lnTo>
                  <a:pt x="850" y="738"/>
                </a:lnTo>
                <a:cubicBezTo>
                  <a:pt x="847" y="601"/>
                  <a:pt x="564" y="528"/>
                  <a:pt x="423" y="528"/>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191" name="Google Shape;191;p43"/>
          <p:cNvSpPr/>
          <p:nvPr/>
        </p:nvSpPr>
        <p:spPr>
          <a:xfrm>
            <a:off x="4685687" y="1710781"/>
            <a:ext cx="285935" cy="159748"/>
          </a:xfrm>
          <a:custGeom>
            <a:avLst/>
            <a:gdLst/>
            <a:ahLst/>
            <a:cxnLst/>
            <a:rect l="l" t="t" r="r" b="b"/>
            <a:pathLst>
              <a:path w="941" h="526" extrusionOk="0">
                <a:moveTo>
                  <a:pt x="0" y="316"/>
                </a:moveTo>
                <a:lnTo>
                  <a:pt x="105" y="316"/>
                </a:lnTo>
                <a:lnTo>
                  <a:pt x="105" y="212"/>
                </a:lnTo>
                <a:lnTo>
                  <a:pt x="0" y="212"/>
                </a:lnTo>
                <a:lnTo>
                  <a:pt x="0" y="316"/>
                </a:lnTo>
                <a:close/>
                <a:moveTo>
                  <a:pt x="0" y="525"/>
                </a:moveTo>
                <a:lnTo>
                  <a:pt x="105" y="525"/>
                </a:lnTo>
                <a:lnTo>
                  <a:pt x="105" y="421"/>
                </a:lnTo>
                <a:lnTo>
                  <a:pt x="0" y="421"/>
                </a:lnTo>
                <a:lnTo>
                  <a:pt x="0" y="525"/>
                </a:lnTo>
                <a:close/>
                <a:moveTo>
                  <a:pt x="0" y="105"/>
                </a:moveTo>
                <a:lnTo>
                  <a:pt x="105" y="105"/>
                </a:lnTo>
                <a:lnTo>
                  <a:pt x="105" y="0"/>
                </a:lnTo>
                <a:lnTo>
                  <a:pt x="0" y="0"/>
                </a:lnTo>
                <a:lnTo>
                  <a:pt x="0" y="105"/>
                </a:lnTo>
                <a:close/>
                <a:moveTo>
                  <a:pt x="209" y="316"/>
                </a:moveTo>
                <a:lnTo>
                  <a:pt x="940" y="316"/>
                </a:lnTo>
                <a:lnTo>
                  <a:pt x="940" y="212"/>
                </a:lnTo>
                <a:lnTo>
                  <a:pt x="209" y="212"/>
                </a:lnTo>
                <a:lnTo>
                  <a:pt x="209" y="316"/>
                </a:lnTo>
                <a:close/>
                <a:moveTo>
                  <a:pt x="209" y="525"/>
                </a:moveTo>
                <a:lnTo>
                  <a:pt x="940" y="525"/>
                </a:lnTo>
                <a:lnTo>
                  <a:pt x="940" y="421"/>
                </a:lnTo>
                <a:lnTo>
                  <a:pt x="209" y="421"/>
                </a:lnTo>
                <a:lnTo>
                  <a:pt x="209" y="525"/>
                </a:lnTo>
                <a:close/>
                <a:moveTo>
                  <a:pt x="209" y="0"/>
                </a:moveTo>
                <a:lnTo>
                  <a:pt x="209" y="105"/>
                </a:lnTo>
                <a:lnTo>
                  <a:pt x="940" y="105"/>
                </a:lnTo>
                <a:lnTo>
                  <a:pt x="940" y="0"/>
                </a:lnTo>
                <a:lnTo>
                  <a:pt x="209" y="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A4335"/>
        </a:solidFill>
        <a:effectLst/>
      </p:bgPr>
    </p:bg>
    <p:spTree>
      <p:nvGrpSpPr>
        <p:cNvPr id="1" name="Shape 195"/>
        <p:cNvGrpSpPr/>
        <p:nvPr/>
      </p:nvGrpSpPr>
      <p:grpSpPr>
        <a:xfrm>
          <a:off x="0" y="0"/>
          <a:ext cx="0" cy="0"/>
          <a:chOff x="0" y="0"/>
          <a:chExt cx="0" cy="0"/>
        </a:xfrm>
      </p:grpSpPr>
      <p:sp>
        <p:nvSpPr>
          <p:cNvPr id="196" name="Google Shape;196;p44"/>
          <p:cNvSpPr txBox="1"/>
          <p:nvPr/>
        </p:nvSpPr>
        <p:spPr>
          <a:xfrm>
            <a:off x="-460025" y="2082300"/>
            <a:ext cx="3704400" cy="978900"/>
          </a:xfrm>
          <a:prstGeom prst="rect">
            <a:avLst/>
          </a:prstGeom>
          <a:noFill/>
          <a:ln>
            <a:noFill/>
          </a:ln>
        </p:spPr>
        <p:txBody>
          <a:bodyPr spcFirstLastPara="1" wrap="square" lIns="91425" tIns="91425" rIns="91425" bIns="91425" anchor="t" anchorCtr="0">
            <a:spAutoFit/>
          </a:bodyPr>
          <a:lstStyle/>
          <a:p>
            <a:pPr marL="0" lvl="0" indent="0" algn="r" rtl="0">
              <a:lnSpc>
                <a:spcPct val="115000"/>
              </a:lnSpc>
              <a:spcBef>
                <a:spcPts val="0"/>
              </a:spcBef>
              <a:spcAft>
                <a:spcPts val="0"/>
              </a:spcAft>
              <a:buNone/>
            </a:pPr>
            <a:r>
              <a:rPr lang="en" sz="2400">
                <a:solidFill>
                  <a:srgbClr val="FFFFFF"/>
                </a:solidFill>
                <a:latin typeface="Open Sans"/>
                <a:ea typeface="Open Sans"/>
                <a:cs typeface="Open Sans"/>
                <a:sym typeface="Open Sans"/>
              </a:rPr>
              <a:t>Understanding</a:t>
            </a:r>
            <a:endParaRPr sz="2400">
              <a:solidFill>
                <a:srgbClr val="FFFFFF"/>
              </a:solidFill>
              <a:latin typeface="Open Sans"/>
              <a:ea typeface="Open Sans"/>
              <a:cs typeface="Open Sans"/>
              <a:sym typeface="Open Sans"/>
            </a:endParaRPr>
          </a:p>
          <a:p>
            <a:pPr marL="0" lvl="0" indent="0" algn="r" rtl="0">
              <a:lnSpc>
                <a:spcPct val="115000"/>
              </a:lnSpc>
              <a:spcBef>
                <a:spcPts val="0"/>
              </a:spcBef>
              <a:spcAft>
                <a:spcPts val="0"/>
              </a:spcAft>
              <a:buNone/>
            </a:pPr>
            <a:r>
              <a:rPr lang="en" sz="2400">
                <a:solidFill>
                  <a:srgbClr val="FFFFFF"/>
                </a:solidFill>
                <a:latin typeface="Open Sans"/>
                <a:ea typeface="Open Sans"/>
                <a:cs typeface="Open Sans"/>
                <a:sym typeface="Open Sans"/>
              </a:rPr>
              <a:t>the user</a:t>
            </a:r>
            <a:endParaRPr sz="2400">
              <a:solidFill>
                <a:srgbClr val="FFFFFF"/>
              </a:solidFill>
              <a:latin typeface="Open Sans"/>
              <a:ea typeface="Open Sans"/>
              <a:cs typeface="Open Sans"/>
              <a:sym typeface="Open Sans"/>
            </a:endParaRPr>
          </a:p>
        </p:txBody>
      </p:sp>
      <p:sp>
        <p:nvSpPr>
          <p:cNvPr id="197" name="Google Shape;197;p44"/>
          <p:cNvSpPr txBox="1"/>
          <p:nvPr/>
        </p:nvSpPr>
        <p:spPr>
          <a:xfrm>
            <a:off x="3712425" y="1886850"/>
            <a:ext cx="3946500" cy="1369800"/>
          </a:xfrm>
          <a:prstGeom prst="rect">
            <a:avLst/>
          </a:prstGeom>
          <a:noFill/>
          <a:ln>
            <a:noFill/>
          </a:ln>
        </p:spPr>
        <p:txBody>
          <a:bodyPr spcFirstLastPara="1" wrap="square" lIns="91425" tIns="91425" rIns="91425" bIns="91425" anchor="t" anchorCtr="0">
            <a:spAutoFit/>
          </a:bodyPr>
          <a:lstStyle/>
          <a:p>
            <a:pPr marL="457200" lvl="0" indent="-317500" algn="l" rtl="0">
              <a:lnSpc>
                <a:spcPct val="150000"/>
              </a:lnSpc>
              <a:spcBef>
                <a:spcPts val="0"/>
              </a:spcBef>
              <a:spcAft>
                <a:spcPts val="0"/>
              </a:spcAft>
              <a:buClr>
                <a:srgbClr val="FFFFFF"/>
              </a:buClr>
              <a:buSzPts val="1400"/>
              <a:buFont typeface="Open Sans"/>
              <a:buChar char="●"/>
            </a:pPr>
            <a:r>
              <a:rPr lang="en" dirty="0">
                <a:solidFill>
                  <a:srgbClr val="FFFFFF"/>
                </a:solidFill>
                <a:latin typeface="Open Sans"/>
                <a:ea typeface="Open Sans"/>
                <a:cs typeface="Open Sans"/>
                <a:sym typeface="Open Sans"/>
              </a:rPr>
              <a:t>User research</a:t>
            </a:r>
            <a:endParaRPr dirty="0">
              <a:solidFill>
                <a:srgbClr val="FFFFFF"/>
              </a:solidFill>
              <a:latin typeface="Open Sans"/>
              <a:ea typeface="Open Sans"/>
              <a:cs typeface="Open Sans"/>
              <a:sym typeface="Open Sans"/>
            </a:endParaRPr>
          </a:p>
          <a:p>
            <a:pPr marL="457200" lvl="0" indent="-317500" algn="l" rtl="0">
              <a:lnSpc>
                <a:spcPct val="150000"/>
              </a:lnSpc>
              <a:spcBef>
                <a:spcPts val="0"/>
              </a:spcBef>
              <a:spcAft>
                <a:spcPts val="0"/>
              </a:spcAft>
              <a:buClr>
                <a:srgbClr val="FFFFFF"/>
              </a:buClr>
              <a:buSzPts val="1400"/>
              <a:buFont typeface="Open Sans"/>
              <a:buChar char="●"/>
            </a:pPr>
            <a:r>
              <a:rPr lang="en" dirty="0">
                <a:solidFill>
                  <a:srgbClr val="FFFFFF"/>
                </a:solidFill>
                <a:latin typeface="Open Sans"/>
                <a:ea typeface="Open Sans"/>
                <a:cs typeface="Open Sans"/>
                <a:sym typeface="Open Sans"/>
              </a:rPr>
              <a:t>Personas</a:t>
            </a:r>
            <a:endParaRPr dirty="0">
              <a:solidFill>
                <a:srgbClr val="FFFFFF"/>
              </a:solidFill>
              <a:latin typeface="Open Sans"/>
              <a:ea typeface="Open Sans"/>
              <a:cs typeface="Open Sans"/>
              <a:sym typeface="Open Sans"/>
            </a:endParaRPr>
          </a:p>
          <a:p>
            <a:pPr marL="457200" lvl="0" indent="-317500" algn="l" rtl="0">
              <a:lnSpc>
                <a:spcPct val="150000"/>
              </a:lnSpc>
              <a:spcBef>
                <a:spcPts val="0"/>
              </a:spcBef>
              <a:spcAft>
                <a:spcPts val="0"/>
              </a:spcAft>
              <a:buClr>
                <a:srgbClr val="FFFFFF"/>
              </a:buClr>
              <a:buSzPts val="1400"/>
              <a:buFont typeface="Open Sans"/>
              <a:buChar char="●"/>
            </a:pPr>
            <a:r>
              <a:rPr lang="en" dirty="0">
                <a:solidFill>
                  <a:srgbClr val="FFFFFF"/>
                </a:solidFill>
                <a:latin typeface="Open Sans"/>
                <a:ea typeface="Open Sans"/>
                <a:cs typeface="Open Sans"/>
                <a:sym typeface="Open Sans"/>
              </a:rPr>
              <a:t>Problem statements</a:t>
            </a:r>
            <a:endParaRPr dirty="0">
              <a:solidFill>
                <a:srgbClr val="FFFFFF"/>
              </a:solidFill>
              <a:latin typeface="Open Sans"/>
              <a:ea typeface="Open Sans"/>
              <a:cs typeface="Open Sans"/>
              <a:sym typeface="Open Sans"/>
            </a:endParaRPr>
          </a:p>
          <a:p>
            <a:pPr marL="457200" lvl="0" indent="-317500" algn="l" rtl="0">
              <a:lnSpc>
                <a:spcPct val="150000"/>
              </a:lnSpc>
              <a:spcBef>
                <a:spcPts val="0"/>
              </a:spcBef>
              <a:spcAft>
                <a:spcPts val="0"/>
              </a:spcAft>
              <a:buClr>
                <a:srgbClr val="FFFFFF"/>
              </a:buClr>
              <a:buSzPts val="1400"/>
              <a:buFont typeface="Open Sans"/>
              <a:buChar char="●"/>
            </a:pPr>
            <a:r>
              <a:rPr lang="en" dirty="0">
                <a:solidFill>
                  <a:srgbClr val="FFFFFF"/>
                </a:solidFill>
                <a:latin typeface="Open Sans"/>
                <a:ea typeface="Open Sans"/>
                <a:cs typeface="Open Sans"/>
                <a:sym typeface="Open Sans"/>
              </a:rPr>
              <a:t>User journey maps</a:t>
            </a:r>
            <a:endParaRPr dirty="0">
              <a:solidFill>
                <a:srgbClr val="FFFFFF"/>
              </a:solidFill>
              <a:latin typeface="Open Sans"/>
              <a:ea typeface="Open Sans"/>
              <a:cs typeface="Open Sans"/>
              <a:sym typeface="Open Sans"/>
            </a:endParaRPr>
          </a:p>
        </p:txBody>
      </p:sp>
      <p:cxnSp>
        <p:nvCxnSpPr>
          <p:cNvPr id="198" name="Google Shape;198;p44"/>
          <p:cNvCxnSpPr/>
          <p:nvPr/>
        </p:nvCxnSpPr>
        <p:spPr>
          <a:xfrm>
            <a:off x="3460100" y="1032150"/>
            <a:ext cx="36600" cy="3079200"/>
          </a:xfrm>
          <a:prstGeom prst="straightConnector1">
            <a:avLst/>
          </a:prstGeom>
          <a:noFill/>
          <a:ln w="19050" cap="flat" cmpd="sng">
            <a:solidFill>
              <a:srgbClr val="FFFFFF"/>
            </a:solidFill>
            <a:prstDash val="solid"/>
            <a:round/>
            <a:headEnd type="none" w="med" len="med"/>
            <a:tailEnd type="none" w="med" len="med"/>
          </a:ln>
        </p:spPr>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45"/>
          <p:cNvSpPr/>
          <p:nvPr/>
        </p:nvSpPr>
        <p:spPr>
          <a:xfrm>
            <a:off x="517675" y="1832019"/>
            <a:ext cx="7938900" cy="2510400"/>
          </a:xfrm>
          <a:prstGeom prst="rect">
            <a:avLst/>
          </a:prstGeom>
          <a:solidFill>
            <a:srgbClr val="F8F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45"/>
          <p:cNvSpPr txBox="1"/>
          <p:nvPr/>
        </p:nvSpPr>
        <p:spPr>
          <a:xfrm>
            <a:off x="517675" y="524350"/>
            <a:ext cx="61551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a:solidFill>
                  <a:srgbClr val="5F6368"/>
                </a:solidFill>
                <a:latin typeface="Open Sans"/>
                <a:ea typeface="Open Sans"/>
                <a:cs typeface="Open Sans"/>
                <a:sym typeface="Open Sans"/>
              </a:rPr>
              <a:t>User research: summary</a:t>
            </a:r>
            <a:endParaRPr sz="2400">
              <a:solidFill>
                <a:srgbClr val="5F6368"/>
              </a:solidFill>
              <a:latin typeface="Open Sans"/>
              <a:ea typeface="Open Sans"/>
              <a:cs typeface="Open Sans"/>
              <a:sym typeface="Open Sans"/>
            </a:endParaRPr>
          </a:p>
        </p:txBody>
      </p:sp>
      <p:sp>
        <p:nvSpPr>
          <p:cNvPr id="205" name="Google Shape;205;p45"/>
          <p:cNvSpPr txBox="1"/>
          <p:nvPr/>
        </p:nvSpPr>
        <p:spPr>
          <a:xfrm>
            <a:off x="919075" y="2423700"/>
            <a:ext cx="7136100" cy="2603759"/>
          </a:xfrm>
          <a:prstGeom prst="rect">
            <a:avLst/>
          </a:prstGeom>
          <a:noFill/>
          <a:ln>
            <a:noFill/>
          </a:ln>
        </p:spPr>
        <p:txBody>
          <a:bodyPr spcFirstLastPara="1" wrap="square" lIns="0" tIns="91425" rIns="91425" bIns="91425" anchor="t" anchorCtr="0">
            <a:spAutoFit/>
          </a:bodyPr>
          <a:lstStyle/>
          <a:p>
            <a:pPr marL="0" lvl="0" indent="0" algn="ctr" rtl="0">
              <a:lnSpc>
                <a:spcPct val="115000"/>
              </a:lnSpc>
              <a:spcBef>
                <a:spcPts val="0"/>
              </a:spcBef>
              <a:spcAft>
                <a:spcPts val="0"/>
              </a:spcAft>
              <a:buNone/>
            </a:pPr>
            <a:r>
              <a:rPr lang="en-US" sz="1200" b="0" i="0" u="none" strike="noStrike" dirty="0">
                <a:solidFill>
                  <a:srgbClr val="5F6368"/>
                </a:solidFill>
                <a:effectLst/>
                <a:latin typeface="Open Sans" panose="020B0606030504020204" pitchFamily="34" charset="0"/>
                <a:ea typeface="Open Sans" panose="020B0606030504020204" pitchFamily="34" charset="0"/>
                <a:cs typeface="Open Sans" panose="020B0606030504020204" pitchFamily="34" charset="0"/>
              </a:rPr>
              <a:t>I conducted interviews and created empathy maps to understand the users I’m </a:t>
            </a:r>
            <a:br>
              <a:rPr lang="en-US" sz="1200" b="0" i="0" u="none" strike="noStrike" dirty="0">
                <a:solidFill>
                  <a:srgbClr val="5F6368"/>
                </a:solidFill>
                <a:effectLst/>
                <a:latin typeface="Open Sans" panose="020B0606030504020204" pitchFamily="34" charset="0"/>
                <a:ea typeface="Open Sans" panose="020B0606030504020204" pitchFamily="34" charset="0"/>
                <a:cs typeface="Open Sans" panose="020B0606030504020204" pitchFamily="34" charset="0"/>
              </a:rPr>
            </a:br>
            <a:r>
              <a:rPr lang="en-US" sz="1200" b="0" i="0" u="none" strike="noStrike" dirty="0">
                <a:solidFill>
                  <a:srgbClr val="5F6368"/>
                </a:solidFill>
                <a:effectLst/>
                <a:latin typeface="Open Sans" panose="020B0606030504020204" pitchFamily="34" charset="0"/>
                <a:ea typeface="Open Sans" panose="020B0606030504020204" pitchFamily="34" charset="0"/>
                <a:cs typeface="Open Sans" panose="020B0606030504020204" pitchFamily="34" charset="0"/>
              </a:rPr>
              <a:t>designing for and their needs. A primary user group identified through research </a:t>
            </a:r>
            <a:br>
              <a:rPr lang="en-US" sz="1200" b="0" i="0" u="none" strike="noStrike" dirty="0">
                <a:solidFill>
                  <a:srgbClr val="5F6368"/>
                </a:solidFill>
                <a:effectLst/>
                <a:latin typeface="Open Sans" panose="020B0606030504020204" pitchFamily="34" charset="0"/>
                <a:ea typeface="Open Sans" panose="020B0606030504020204" pitchFamily="34" charset="0"/>
                <a:cs typeface="Open Sans" panose="020B0606030504020204" pitchFamily="34" charset="0"/>
              </a:rPr>
            </a:br>
            <a:r>
              <a:rPr lang="en-US" sz="1200" b="0" i="0" u="none" strike="noStrike" dirty="0">
                <a:solidFill>
                  <a:srgbClr val="5F6368"/>
                </a:solidFill>
                <a:effectLst/>
                <a:latin typeface="Open Sans" panose="020B0606030504020204" pitchFamily="34" charset="0"/>
                <a:ea typeface="Open Sans" panose="020B0606030504020204" pitchFamily="34" charset="0"/>
                <a:cs typeface="Open Sans" panose="020B0606030504020204" pitchFamily="34" charset="0"/>
              </a:rPr>
              <a:t>was working adults who don’t have time purchase and deliver flowers especially on occasions like birthdays and anniversaries.</a:t>
            </a:r>
          </a:p>
          <a:p>
            <a:pPr algn="ctr" rtl="0">
              <a:spcBef>
                <a:spcPts val="0"/>
              </a:spcBef>
              <a:spcAft>
                <a:spcPts val="0"/>
              </a:spcAft>
            </a:pPr>
            <a:r>
              <a:rPr lang="en-US" sz="1200" b="0" i="0" u="none" strike="noStrike" dirty="0">
                <a:solidFill>
                  <a:srgbClr val="5F6368"/>
                </a:solidFill>
                <a:effectLst/>
                <a:latin typeface="Open Sans" panose="020B0606030504020204" pitchFamily="34" charset="0"/>
                <a:ea typeface="Open Sans" panose="020B0606030504020204" pitchFamily="34" charset="0"/>
                <a:cs typeface="Open Sans" panose="020B0606030504020204" pitchFamily="34" charset="0"/>
              </a:rPr>
              <a:t>This user group confirmed initial assumptions about </a:t>
            </a:r>
            <a:r>
              <a:rPr lang="en-US" sz="1200" b="0" i="0" u="none" strike="noStrike" dirty="0" err="1">
                <a:solidFill>
                  <a:srgbClr val="5F6368"/>
                </a:solidFill>
                <a:effectLst/>
                <a:latin typeface="Open Sans" panose="020B0606030504020204" pitchFamily="34" charset="0"/>
                <a:ea typeface="Open Sans" panose="020B0606030504020204" pitchFamily="34" charset="0"/>
                <a:cs typeface="Open Sans" panose="020B0606030504020204" pitchFamily="34" charset="0"/>
              </a:rPr>
              <a:t>FlowerNest</a:t>
            </a:r>
            <a:r>
              <a:rPr lang="en-US" sz="1200" b="0" i="0" u="none" strike="noStrike" dirty="0">
                <a:solidFill>
                  <a:srgbClr val="5F6368"/>
                </a:solidFill>
                <a:effectLst/>
                <a:latin typeface="Open Sans" panose="020B0606030504020204" pitchFamily="34" charset="0"/>
                <a:ea typeface="Open Sans" panose="020B0606030504020204" pitchFamily="34" charset="0"/>
                <a:cs typeface="Open Sans" panose="020B0606030504020204" pitchFamily="34" charset="0"/>
              </a:rPr>
              <a:t> customers, but research </a:t>
            </a:r>
            <a:br>
              <a:rPr lang="en-US" sz="1200" b="0" i="0" u="none" strike="noStrike" dirty="0">
                <a:solidFill>
                  <a:srgbClr val="5F6368"/>
                </a:solidFill>
                <a:effectLst/>
                <a:latin typeface="Open Sans" panose="020B0606030504020204" pitchFamily="34" charset="0"/>
                <a:ea typeface="Open Sans" panose="020B0606030504020204" pitchFamily="34" charset="0"/>
                <a:cs typeface="Open Sans" panose="020B0606030504020204" pitchFamily="34" charset="0"/>
              </a:rPr>
            </a:br>
            <a:r>
              <a:rPr lang="en-US" sz="1200" b="0" i="0" u="none" strike="noStrike" dirty="0">
                <a:solidFill>
                  <a:srgbClr val="5F6368"/>
                </a:solidFill>
                <a:effectLst/>
                <a:latin typeface="Open Sans" panose="020B0606030504020204" pitchFamily="34" charset="0"/>
                <a:ea typeface="Open Sans" panose="020B0606030504020204" pitchFamily="34" charset="0"/>
                <a:cs typeface="Open Sans" panose="020B0606030504020204" pitchFamily="34" charset="0"/>
              </a:rPr>
              <a:t>also revealed that time was not the only factor limiting users from going out and purchasing flowers. Other user problems included obligations, interests, or challenges that make it </a:t>
            </a:r>
            <a:br>
              <a:rPr lang="en-US" sz="1200" b="0" i="0" u="none" strike="noStrike" dirty="0">
                <a:solidFill>
                  <a:srgbClr val="5F6368"/>
                </a:solidFill>
                <a:effectLst/>
                <a:latin typeface="Open Sans" panose="020B0606030504020204" pitchFamily="34" charset="0"/>
                <a:ea typeface="Open Sans" panose="020B0606030504020204" pitchFamily="34" charset="0"/>
                <a:cs typeface="Open Sans" panose="020B0606030504020204" pitchFamily="34" charset="0"/>
              </a:rPr>
            </a:br>
            <a:r>
              <a:rPr lang="en-US" sz="1200" b="0" i="0" u="none" strike="noStrike" dirty="0">
                <a:solidFill>
                  <a:srgbClr val="5F6368"/>
                </a:solidFill>
                <a:effectLst/>
                <a:latin typeface="Open Sans" panose="020B0606030504020204" pitchFamily="34" charset="0"/>
                <a:ea typeface="Open Sans" panose="020B0606030504020204" pitchFamily="34" charset="0"/>
                <a:cs typeface="Open Sans" panose="020B0606030504020204" pitchFamily="34" charset="0"/>
              </a:rPr>
              <a:t>difficult to go out and buy flowers or rather buy flowers in advance for any sort of event. </a:t>
            </a:r>
            <a:endParaRPr lang="en-US" sz="1200" b="0" dirty="0">
              <a:effectLst/>
              <a:latin typeface="Open Sans" panose="020B0606030504020204" pitchFamily="34" charset="0"/>
              <a:ea typeface="Open Sans" panose="020B0606030504020204" pitchFamily="34" charset="0"/>
              <a:cs typeface="Open Sans" panose="020B0606030504020204" pitchFamily="34" charset="0"/>
            </a:endParaRPr>
          </a:p>
          <a:p>
            <a:br>
              <a:rPr lang="en-US" sz="2400" dirty="0"/>
            </a:br>
            <a:br>
              <a:rPr lang="en-US" sz="1800" b="0" i="0" u="none" strike="noStrike" dirty="0">
                <a:solidFill>
                  <a:srgbClr val="5F6368"/>
                </a:solidFill>
                <a:effectLst/>
                <a:latin typeface="Open Sans" panose="020B0606030504020204" pitchFamily="34" charset="0"/>
              </a:rPr>
            </a:br>
            <a:endParaRPr sz="1200" b="1" dirty="0">
              <a:solidFill>
                <a:srgbClr val="1967D2"/>
              </a:solidFill>
              <a:latin typeface="Open Sans"/>
              <a:ea typeface="Open Sans"/>
              <a:cs typeface="Open Sans"/>
              <a:sym typeface="Open Sans"/>
            </a:endParaRPr>
          </a:p>
        </p:txBody>
      </p:sp>
      <p:sp>
        <p:nvSpPr>
          <p:cNvPr id="206" name="Google Shape;206;p45"/>
          <p:cNvSpPr/>
          <p:nvPr/>
        </p:nvSpPr>
        <p:spPr>
          <a:xfrm>
            <a:off x="4230475" y="1602212"/>
            <a:ext cx="513300" cy="513300"/>
          </a:xfrm>
          <a:prstGeom prst="ellipse">
            <a:avLst/>
          </a:prstGeom>
          <a:solidFill>
            <a:srgbClr val="EA43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45"/>
          <p:cNvSpPr/>
          <p:nvPr/>
        </p:nvSpPr>
        <p:spPr>
          <a:xfrm>
            <a:off x="4373201" y="1744926"/>
            <a:ext cx="227849" cy="227849"/>
          </a:xfrm>
          <a:custGeom>
            <a:avLst/>
            <a:gdLst/>
            <a:ahLst/>
            <a:cxnLst/>
            <a:rect l="l" t="t" r="r" b="b"/>
            <a:pathLst>
              <a:path w="940" h="941" extrusionOk="0">
                <a:moveTo>
                  <a:pt x="835" y="0"/>
                </a:moveTo>
                <a:lnTo>
                  <a:pt x="104" y="0"/>
                </a:lnTo>
                <a:cubicBezTo>
                  <a:pt x="47" y="0"/>
                  <a:pt x="0" y="48"/>
                  <a:pt x="0" y="105"/>
                </a:cubicBezTo>
                <a:lnTo>
                  <a:pt x="0" y="835"/>
                </a:lnTo>
                <a:cubicBezTo>
                  <a:pt x="0" y="892"/>
                  <a:pt x="47" y="940"/>
                  <a:pt x="104" y="940"/>
                </a:cubicBezTo>
                <a:lnTo>
                  <a:pt x="835" y="940"/>
                </a:lnTo>
                <a:cubicBezTo>
                  <a:pt x="891" y="940"/>
                  <a:pt x="939" y="892"/>
                  <a:pt x="939" y="835"/>
                </a:cubicBezTo>
                <a:lnTo>
                  <a:pt x="939" y="105"/>
                </a:lnTo>
                <a:cubicBezTo>
                  <a:pt x="939" y="48"/>
                  <a:pt x="891" y="0"/>
                  <a:pt x="835" y="0"/>
                </a:cubicBezTo>
                <a:close/>
                <a:moveTo>
                  <a:pt x="313" y="734"/>
                </a:moveTo>
                <a:lnTo>
                  <a:pt x="208" y="734"/>
                </a:lnTo>
                <a:lnTo>
                  <a:pt x="208" y="367"/>
                </a:lnTo>
                <a:lnTo>
                  <a:pt x="313" y="367"/>
                </a:lnTo>
                <a:lnTo>
                  <a:pt x="313" y="734"/>
                </a:lnTo>
                <a:close/>
                <a:moveTo>
                  <a:pt x="522" y="734"/>
                </a:moveTo>
                <a:lnTo>
                  <a:pt x="417" y="734"/>
                </a:lnTo>
                <a:lnTo>
                  <a:pt x="417" y="212"/>
                </a:lnTo>
                <a:lnTo>
                  <a:pt x="522" y="212"/>
                </a:lnTo>
                <a:lnTo>
                  <a:pt x="522" y="734"/>
                </a:lnTo>
                <a:close/>
                <a:moveTo>
                  <a:pt x="730" y="734"/>
                </a:moveTo>
                <a:lnTo>
                  <a:pt x="626" y="734"/>
                </a:lnTo>
                <a:lnTo>
                  <a:pt x="626" y="525"/>
                </a:lnTo>
                <a:lnTo>
                  <a:pt x="730" y="525"/>
                </a:lnTo>
                <a:lnTo>
                  <a:pt x="730" y="734"/>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46"/>
          <p:cNvSpPr txBox="1"/>
          <p:nvPr/>
        </p:nvSpPr>
        <p:spPr>
          <a:xfrm>
            <a:off x="517675" y="524350"/>
            <a:ext cx="61551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a:solidFill>
                  <a:srgbClr val="5F6368"/>
                </a:solidFill>
                <a:latin typeface="Open Sans"/>
                <a:ea typeface="Open Sans"/>
                <a:cs typeface="Open Sans"/>
                <a:sym typeface="Open Sans"/>
              </a:rPr>
              <a:t>User research: pain points</a:t>
            </a:r>
            <a:endParaRPr sz="2400">
              <a:solidFill>
                <a:srgbClr val="5F6368"/>
              </a:solidFill>
              <a:latin typeface="Open Sans"/>
              <a:ea typeface="Open Sans"/>
              <a:cs typeface="Open Sans"/>
              <a:sym typeface="Open Sans"/>
            </a:endParaRPr>
          </a:p>
        </p:txBody>
      </p:sp>
      <p:sp>
        <p:nvSpPr>
          <p:cNvPr id="213" name="Google Shape;213;p46"/>
          <p:cNvSpPr txBox="1"/>
          <p:nvPr/>
        </p:nvSpPr>
        <p:spPr>
          <a:xfrm>
            <a:off x="441463" y="2008850"/>
            <a:ext cx="1872600" cy="507801"/>
          </a:xfrm>
          <a:prstGeom prst="rect">
            <a:avLst/>
          </a:prstGeom>
          <a:noFill/>
          <a:ln>
            <a:noFill/>
          </a:ln>
        </p:spPr>
        <p:txBody>
          <a:bodyPr spcFirstLastPara="1" wrap="square" lIns="0" tIns="91425" rIns="91425" bIns="91425" anchor="t" anchorCtr="0">
            <a:spAutoFit/>
          </a:bodyPr>
          <a:lstStyle/>
          <a:p>
            <a:pPr marL="0" lvl="0" indent="0" algn="ctr" rtl="0">
              <a:lnSpc>
                <a:spcPct val="150000"/>
              </a:lnSpc>
              <a:spcBef>
                <a:spcPts val="0"/>
              </a:spcBef>
              <a:spcAft>
                <a:spcPts val="0"/>
              </a:spcAft>
              <a:buNone/>
            </a:pPr>
            <a:r>
              <a:rPr lang="en" dirty="0">
                <a:solidFill>
                  <a:srgbClr val="EA4335"/>
                </a:solidFill>
                <a:latin typeface="Open Sans SemiBold"/>
                <a:ea typeface="Open Sans SemiBold"/>
                <a:cs typeface="Open Sans SemiBold"/>
                <a:sym typeface="Open Sans SemiBold"/>
              </a:rPr>
              <a:t>Time</a:t>
            </a:r>
            <a:endParaRPr dirty="0">
              <a:solidFill>
                <a:srgbClr val="4285F4"/>
              </a:solidFill>
              <a:latin typeface="Open Sans SemiBold"/>
              <a:ea typeface="Open Sans SemiBold"/>
              <a:cs typeface="Open Sans SemiBold"/>
              <a:sym typeface="Open Sans SemiBold"/>
            </a:endParaRPr>
          </a:p>
        </p:txBody>
      </p:sp>
      <p:sp>
        <p:nvSpPr>
          <p:cNvPr id="214" name="Google Shape;214;p46"/>
          <p:cNvSpPr txBox="1"/>
          <p:nvPr/>
        </p:nvSpPr>
        <p:spPr>
          <a:xfrm>
            <a:off x="441475" y="2522475"/>
            <a:ext cx="1872600" cy="1034099"/>
          </a:xfrm>
          <a:prstGeom prst="rect">
            <a:avLst/>
          </a:prstGeom>
          <a:noFill/>
          <a:ln>
            <a:noFill/>
          </a:ln>
        </p:spPr>
        <p:txBody>
          <a:bodyPr spcFirstLastPara="1" wrap="square" lIns="0" tIns="91425" rIns="91425" bIns="91425" anchor="t" anchorCtr="0">
            <a:spAutoFit/>
          </a:bodyPr>
          <a:lstStyle/>
          <a:p>
            <a:pPr marL="0" lvl="0" indent="0" algn="ctr" rtl="0">
              <a:lnSpc>
                <a:spcPct val="115000"/>
              </a:lnSpc>
              <a:spcBef>
                <a:spcPts val="0"/>
              </a:spcBef>
              <a:spcAft>
                <a:spcPts val="0"/>
              </a:spcAft>
              <a:buNone/>
            </a:pPr>
            <a:r>
              <a:rPr lang="en" sz="1200" dirty="0">
                <a:solidFill>
                  <a:srgbClr val="5F6368"/>
                </a:solidFill>
                <a:latin typeface="Open Sans"/>
                <a:ea typeface="Open Sans"/>
                <a:cs typeface="Open Sans"/>
                <a:sym typeface="Open Sans"/>
              </a:rPr>
              <a:t>Working adults are too busy to go out and spend time on picking up the right bouquet. </a:t>
            </a:r>
            <a:endParaRPr sz="1200" dirty="0"/>
          </a:p>
        </p:txBody>
      </p:sp>
      <p:sp>
        <p:nvSpPr>
          <p:cNvPr id="215" name="Google Shape;215;p46"/>
          <p:cNvSpPr txBox="1"/>
          <p:nvPr/>
        </p:nvSpPr>
        <p:spPr>
          <a:xfrm>
            <a:off x="2582713" y="2008850"/>
            <a:ext cx="1872600" cy="507801"/>
          </a:xfrm>
          <a:prstGeom prst="rect">
            <a:avLst/>
          </a:prstGeom>
          <a:noFill/>
          <a:ln>
            <a:noFill/>
          </a:ln>
        </p:spPr>
        <p:txBody>
          <a:bodyPr spcFirstLastPara="1" wrap="square" lIns="0" tIns="91425" rIns="91425" bIns="91425" anchor="t" anchorCtr="0">
            <a:spAutoFit/>
          </a:bodyPr>
          <a:lstStyle/>
          <a:p>
            <a:pPr marL="0" lvl="0" indent="0" algn="ctr" rtl="0">
              <a:lnSpc>
                <a:spcPct val="150000"/>
              </a:lnSpc>
              <a:spcBef>
                <a:spcPts val="0"/>
              </a:spcBef>
              <a:spcAft>
                <a:spcPts val="0"/>
              </a:spcAft>
              <a:buNone/>
            </a:pPr>
            <a:r>
              <a:rPr lang="en" dirty="0">
                <a:solidFill>
                  <a:srgbClr val="EA4335"/>
                </a:solidFill>
                <a:latin typeface="Open Sans SemiBold"/>
                <a:ea typeface="Open Sans SemiBold"/>
                <a:cs typeface="Open Sans SemiBold"/>
                <a:sym typeface="Open Sans SemiBold"/>
              </a:rPr>
              <a:t>Navigation</a:t>
            </a:r>
            <a:endParaRPr dirty="0">
              <a:solidFill>
                <a:srgbClr val="4285F4"/>
              </a:solidFill>
              <a:latin typeface="Open Sans SemiBold"/>
              <a:ea typeface="Open Sans SemiBold"/>
              <a:cs typeface="Open Sans SemiBold"/>
              <a:sym typeface="Open Sans SemiBold"/>
            </a:endParaRPr>
          </a:p>
        </p:txBody>
      </p:sp>
      <p:sp>
        <p:nvSpPr>
          <p:cNvPr id="216" name="Google Shape;216;p46"/>
          <p:cNvSpPr txBox="1"/>
          <p:nvPr/>
        </p:nvSpPr>
        <p:spPr>
          <a:xfrm>
            <a:off x="2582725" y="2522475"/>
            <a:ext cx="1872600" cy="1246465"/>
          </a:xfrm>
          <a:prstGeom prst="rect">
            <a:avLst/>
          </a:prstGeom>
          <a:noFill/>
          <a:ln>
            <a:noFill/>
          </a:ln>
        </p:spPr>
        <p:txBody>
          <a:bodyPr spcFirstLastPara="1" wrap="square" lIns="0" tIns="91425" rIns="91425" bIns="91425" anchor="t" anchorCtr="0">
            <a:spAutoFit/>
          </a:bodyPr>
          <a:lstStyle/>
          <a:p>
            <a:pPr marL="0" lvl="0" indent="0" algn="ctr" rtl="0">
              <a:lnSpc>
                <a:spcPct val="115000"/>
              </a:lnSpc>
              <a:spcBef>
                <a:spcPts val="0"/>
              </a:spcBef>
              <a:spcAft>
                <a:spcPts val="0"/>
              </a:spcAft>
              <a:buNone/>
            </a:pPr>
            <a:r>
              <a:rPr lang="en" sz="1200" dirty="0">
                <a:solidFill>
                  <a:srgbClr val="5F6368"/>
                </a:solidFill>
                <a:latin typeface="Open Sans"/>
                <a:ea typeface="Open Sans"/>
                <a:cs typeface="Open Sans"/>
                <a:sym typeface="Open Sans"/>
              </a:rPr>
              <a:t>If the app has large number of categories, it may lead to user confusion and frustration.</a:t>
            </a:r>
            <a:endParaRPr sz="1200" dirty="0"/>
          </a:p>
        </p:txBody>
      </p:sp>
      <p:sp>
        <p:nvSpPr>
          <p:cNvPr id="217" name="Google Shape;217;p46"/>
          <p:cNvSpPr txBox="1"/>
          <p:nvPr/>
        </p:nvSpPr>
        <p:spPr>
          <a:xfrm>
            <a:off x="4723969" y="2008850"/>
            <a:ext cx="1872600" cy="507801"/>
          </a:xfrm>
          <a:prstGeom prst="rect">
            <a:avLst/>
          </a:prstGeom>
          <a:noFill/>
          <a:ln>
            <a:noFill/>
          </a:ln>
        </p:spPr>
        <p:txBody>
          <a:bodyPr spcFirstLastPara="1" wrap="square" lIns="0" tIns="91425" rIns="91425" bIns="91425" anchor="t" anchorCtr="0">
            <a:spAutoFit/>
          </a:bodyPr>
          <a:lstStyle/>
          <a:p>
            <a:pPr marL="0" lvl="0" indent="0" algn="ctr" rtl="0">
              <a:lnSpc>
                <a:spcPct val="150000"/>
              </a:lnSpc>
              <a:spcBef>
                <a:spcPts val="0"/>
              </a:spcBef>
              <a:spcAft>
                <a:spcPts val="0"/>
              </a:spcAft>
              <a:buNone/>
            </a:pPr>
            <a:r>
              <a:rPr lang="en" dirty="0">
                <a:solidFill>
                  <a:srgbClr val="EA4335"/>
                </a:solidFill>
                <a:latin typeface="Open Sans SemiBold"/>
                <a:ea typeface="Open Sans SemiBold"/>
                <a:cs typeface="Open Sans SemiBold"/>
                <a:sym typeface="Open Sans SemiBold"/>
              </a:rPr>
              <a:t>Assistive technology</a:t>
            </a:r>
            <a:endParaRPr dirty="0">
              <a:solidFill>
                <a:srgbClr val="4285F4"/>
              </a:solidFill>
              <a:latin typeface="Open Sans SemiBold"/>
              <a:ea typeface="Open Sans SemiBold"/>
              <a:cs typeface="Open Sans SemiBold"/>
              <a:sym typeface="Open Sans SemiBold"/>
            </a:endParaRPr>
          </a:p>
        </p:txBody>
      </p:sp>
      <p:sp>
        <p:nvSpPr>
          <p:cNvPr id="218" name="Google Shape;218;p46"/>
          <p:cNvSpPr txBox="1"/>
          <p:nvPr/>
        </p:nvSpPr>
        <p:spPr>
          <a:xfrm>
            <a:off x="4723969" y="2522475"/>
            <a:ext cx="1872600" cy="1354187"/>
          </a:xfrm>
          <a:prstGeom prst="rect">
            <a:avLst/>
          </a:prstGeom>
          <a:noFill/>
          <a:ln>
            <a:noFill/>
          </a:ln>
        </p:spPr>
        <p:txBody>
          <a:bodyPr spcFirstLastPara="1" wrap="square" lIns="0" tIns="91425" rIns="91425" bIns="91425" anchor="t" anchorCtr="0">
            <a:spAutoFit/>
          </a:bodyPr>
          <a:lstStyle/>
          <a:p>
            <a:pPr algn="ctr" rtl="0">
              <a:spcBef>
                <a:spcPts val="0"/>
              </a:spcBef>
              <a:spcAft>
                <a:spcPts val="0"/>
              </a:spcAft>
            </a:pPr>
            <a:r>
              <a:rPr lang="en-US" sz="1200" b="0" i="0" u="none" strike="noStrike" dirty="0">
                <a:solidFill>
                  <a:srgbClr val="5F6368"/>
                </a:solidFill>
                <a:effectLst/>
                <a:latin typeface="Open Sans" panose="020B0606030504020204" pitchFamily="34" charset="0"/>
                <a:ea typeface="Open Sans" panose="020B0606030504020204" pitchFamily="34" charset="0"/>
                <a:cs typeface="Open Sans" panose="020B0606030504020204" pitchFamily="34" charset="0"/>
              </a:rPr>
              <a:t>Platforms for ordering flowers are not equipped with assistive technologies</a:t>
            </a:r>
            <a:endParaRPr lang="en-US" sz="1200" b="0" dirty="0">
              <a:effectLst/>
              <a:latin typeface="Open Sans" panose="020B0606030504020204" pitchFamily="34" charset="0"/>
              <a:ea typeface="Open Sans" panose="020B0606030504020204" pitchFamily="34" charset="0"/>
              <a:cs typeface="Open Sans" panose="020B0606030504020204" pitchFamily="34" charset="0"/>
            </a:endParaRPr>
          </a:p>
          <a:p>
            <a:br>
              <a:rPr lang="en-US" sz="1600" dirty="0"/>
            </a:br>
            <a:r>
              <a:rPr lang="en" sz="1200" dirty="0">
                <a:solidFill>
                  <a:srgbClr val="5F6368"/>
                </a:solidFill>
                <a:latin typeface="Open Sans"/>
                <a:ea typeface="Open Sans"/>
                <a:cs typeface="Open Sans"/>
                <a:sym typeface="Open Sans"/>
              </a:rPr>
              <a:t>.</a:t>
            </a:r>
            <a:endParaRPr sz="1200" dirty="0"/>
          </a:p>
        </p:txBody>
      </p:sp>
      <p:sp>
        <p:nvSpPr>
          <p:cNvPr id="219" name="Google Shape;219;p46"/>
          <p:cNvSpPr txBox="1"/>
          <p:nvPr/>
        </p:nvSpPr>
        <p:spPr>
          <a:xfrm>
            <a:off x="6865219" y="2008850"/>
            <a:ext cx="1872600" cy="507801"/>
          </a:xfrm>
          <a:prstGeom prst="rect">
            <a:avLst/>
          </a:prstGeom>
          <a:noFill/>
          <a:ln>
            <a:noFill/>
          </a:ln>
        </p:spPr>
        <p:txBody>
          <a:bodyPr spcFirstLastPara="1" wrap="square" lIns="0" tIns="91425" rIns="91425" bIns="91425" anchor="t" anchorCtr="0">
            <a:spAutoFit/>
          </a:bodyPr>
          <a:lstStyle/>
          <a:p>
            <a:pPr marL="0" lvl="0" indent="0" algn="ctr" rtl="0">
              <a:lnSpc>
                <a:spcPct val="150000"/>
              </a:lnSpc>
              <a:spcBef>
                <a:spcPts val="0"/>
              </a:spcBef>
              <a:spcAft>
                <a:spcPts val="0"/>
              </a:spcAft>
              <a:buNone/>
            </a:pPr>
            <a:r>
              <a:rPr lang="en" dirty="0">
                <a:solidFill>
                  <a:srgbClr val="EA4335"/>
                </a:solidFill>
                <a:latin typeface="Open Sans SemiBold"/>
                <a:ea typeface="Open Sans SemiBold"/>
                <a:cs typeface="Open Sans SemiBold"/>
                <a:sym typeface="Open Sans SemiBold"/>
              </a:rPr>
              <a:t>Visual appeal</a:t>
            </a:r>
            <a:endParaRPr dirty="0">
              <a:solidFill>
                <a:srgbClr val="4285F4"/>
              </a:solidFill>
              <a:latin typeface="Open Sans SemiBold"/>
              <a:ea typeface="Open Sans SemiBold"/>
              <a:cs typeface="Open Sans SemiBold"/>
              <a:sym typeface="Open Sans SemiBold"/>
            </a:endParaRPr>
          </a:p>
        </p:txBody>
      </p:sp>
      <p:sp>
        <p:nvSpPr>
          <p:cNvPr id="220" name="Google Shape;220;p46"/>
          <p:cNvSpPr txBox="1"/>
          <p:nvPr/>
        </p:nvSpPr>
        <p:spPr>
          <a:xfrm>
            <a:off x="6865219" y="2522475"/>
            <a:ext cx="1872600" cy="1671196"/>
          </a:xfrm>
          <a:prstGeom prst="rect">
            <a:avLst/>
          </a:prstGeom>
          <a:noFill/>
          <a:ln>
            <a:noFill/>
          </a:ln>
        </p:spPr>
        <p:txBody>
          <a:bodyPr spcFirstLastPara="1" wrap="square" lIns="0" tIns="91425" rIns="91425" bIns="91425" anchor="t" anchorCtr="0">
            <a:spAutoFit/>
          </a:bodyPr>
          <a:lstStyle/>
          <a:p>
            <a:pPr marL="0" lvl="0" indent="0" algn="ctr" rtl="0">
              <a:lnSpc>
                <a:spcPct val="115000"/>
              </a:lnSpc>
              <a:spcBef>
                <a:spcPts val="0"/>
              </a:spcBef>
              <a:spcAft>
                <a:spcPts val="0"/>
              </a:spcAft>
              <a:buNone/>
            </a:pPr>
            <a:r>
              <a:rPr lang="en" sz="1200" dirty="0">
                <a:solidFill>
                  <a:srgbClr val="5F6368"/>
                </a:solidFill>
                <a:latin typeface="Open Sans"/>
                <a:ea typeface="Open Sans"/>
                <a:cs typeface="Open Sans"/>
                <a:sym typeface="Open Sans"/>
              </a:rPr>
              <a:t>If the app doesn’t have visually appealing images and catalogues, users may not be motivated to browse or make purchase. This may lead to low sales.</a:t>
            </a:r>
            <a:endParaRPr sz="1200" dirty="0"/>
          </a:p>
        </p:txBody>
      </p:sp>
      <p:sp>
        <p:nvSpPr>
          <p:cNvPr id="221" name="Google Shape;221;p46"/>
          <p:cNvSpPr/>
          <p:nvPr/>
        </p:nvSpPr>
        <p:spPr>
          <a:xfrm>
            <a:off x="1121125" y="1382121"/>
            <a:ext cx="513300" cy="513300"/>
          </a:xfrm>
          <a:prstGeom prst="ellipse">
            <a:avLst/>
          </a:prstGeom>
          <a:solidFill>
            <a:srgbClr val="EA4335"/>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2200">
                <a:solidFill>
                  <a:srgbClr val="FFFFFF"/>
                </a:solidFill>
                <a:latin typeface="Google Sans Medium"/>
                <a:ea typeface="Google Sans Medium"/>
                <a:cs typeface="Google Sans Medium"/>
                <a:sym typeface="Google Sans Medium"/>
              </a:rPr>
              <a:t>1</a:t>
            </a:r>
            <a:endParaRPr sz="2200">
              <a:solidFill>
                <a:srgbClr val="FFFFFF"/>
              </a:solidFill>
              <a:latin typeface="Google Sans Medium"/>
              <a:ea typeface="Google Sans Medium"/>
              <a:cs typeface="Google Sans Medium"/>
              <a:sym typeface="Google Sans Medium"/>
            </a:endParaRPr>
          </a:p>
        </p:txBody>
      </p:sp>
      <p:sp>
        <p:nvSpPr>
          <p:cNvPr id="222" name="Google Shape;222;p46"/>
          <p:cNvSpPr/>
          <p:nvPr/>
        </p:nvSpPr>
        <p:spPr>
          <a:xfrm>
            <a:off x="3262375" y="1382121"/>
            <a:ext cx="513300" cy="513300"/>
          </a:xfrm>
          <a:prstGeom prst="ellipse">
            <a:avLst/>
          </a:prstGeom>
          <a:solidFill>
            <a:srgbClr val="EA4335"/>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2200">
                <a:solidFill>
                  <a:srgbClr val="FFFFFF"/>
                </a:solidFill>
                <a:latin typeface="Google Sans Medium"/>
                <a:ea typeface="Google Sans Medium"/>
                <a:cs typeface="Google Sans Medium"/>
                <a:sym typeface="Google Sans Medium"/>
              </a:rPr>
              <a:t>2</a:t>
            </a:r>
            <a:endParaRPr sz="2200">
              <a:solidFill>
                <a:srgbClr val="FFFFFF"/>
              </a:solidFill>
              <a:latin typeface="Google Sans Medium"/>
              <a:ea typeface="Google Sans Medium"/>
              <a:cs typeface="Google Sans Medium"/>
              <a:sym typeface="Google Sans Medium"/>
            </a:endParaRPr>
          </a:p>
        </p:txBody>
      </p:sp>
      <p:sp>
        <p:nvSpPr>
          <p:cNvPr id="223" name="Google Shape;223;p46"/>
          <p:cNvSpPr/>
          <p:nvPr/>
        </p:nvSpPr>
        <p:spPr>
          <a:xfrm>
            <a:off x="5403625" y="1382121"/>
            <a:ext cx="513300" cy="513300"/>
          </a:xfrm>
          <a:prstGeom prst="ellipse">
            <a:avLst/>
          </a:prstGeom>
          <a:solidFill>
            <a:srgbClr val="EA4335"/>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2200">
                <a:solidFill>
                  <a:srgbClr val="FFFFFF"/>
                </a:solidFill>
                <a:latin typeface="Google Sans Medium"/>
                <a:ea typeface="Google Sans Medium"/>
                <a:cs typeface="Google Sans Medium"/>
                <a:sym typeface="Google Sans Medium"/>
              </a:rPr>
              <a:t>3</a:t>
            </a:r>
            <a:endParaRPr sz="2200">
              <a:solidFill>
                <a:srgbClr val="FFFFFF"/>
              </a:solidFill>
              <a:latin typeface="Google Sans Medium"/>
              <a:ea typeface="Google Sans Medium"/>
              <a:cs typeface="Google Sans Medium"/>
              <a:sym typeface="Google Sans Medium"/>
            </a:endParaRPr>
          </a:p>
        </p:txBody>
      </p:sp>
      <p:sp>
        <p:nvSpPr>
          <p:cNvPr id="224" name="Google Shape;224;p46"/>
          <p:cNvSpPr/>
          <p:nvPr/>
        </p:nvSpPr>
        <p:spPr>
          <a:xfrm>
            <a:off x="7544875" y="1382121"/>
            <a:ext cx="513300" cy="513300"/>
          </a:xfrm>
          <a:prstGeom prst="ellipse">
            <a:avLst/>
          </a:prstGeom>
          <a:solidFill>
            <a:srgbClr val="EA4335"/>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2200">
                <a:solidFill>
                  <a:srgbClr val="FFFFFF"/>
                </a:solidFill>
                <a:latin typeface="Google Sans Medium"/>
                <a:ea typeface="Google Sans Medium"/>
                <a:cs typeface="Google Sans Medium"/>
                <a:sym typeface="Google Sans Medium"/>
              </a:rPr>
              <a:t>4</a:t>
            </a:r>
            <a:endParaRPr sz="2200">
              <a:solidFill>
                <a:srgbClr val="FFFFFF"/>
              </a:solidFill>
              <a:latin typeface="Google Sans Medium"/>
              <a:ea typeface="Google Sans Medium"/>
              <a:cs typeface="Google Sans Medium"/>
              <a:sym typeface="Google Sans Medium"/>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pic>
        <p:nvPicPr>
          <p:cNvPr id="3" name="Picture 2">
            <a:extLst>
              <a:ext uri="{FF2B5EF4-FFF2-40B4-BE49-F238E27FC236}">
                <a16:creationId xmlns:a16="http://schemas.microsoft.com/office/drawing/2014/main" id="{0137CC9C-0F2A-ED29-5F6D-27348916BD7E}"/>
              </a:ext>
            </a:extLst>
          </p:cNvPr>
          <p:cNvPicPr>
            <a:picLocks noChangeAspect="1"/>
          </p:cNvPicPr>
          <p:nvPr/>
        </p:nvPicPr>
        <p:blipFill>
          <a:blip r:embed="rId3"/>
          <a:stretch>
            <a:fillRect/>
          </a:stretch>
        </p:blipFill>
        <p:spPr>
          <a:xfrm>
            <a:off x="2781300" y="662444"/>
            <a:ext cx="6339549" cy="3517970"/>
          </a:xfrm>
          <a:prstGeom prst="rect">
            <a:avLst/>
          </a:prstGeom>
        </p:spPr>
      </p:pic>
      <p:sp>
        <p:nvSpPr>
          <p:cNvPr id="229" name="Google Shape;229;p47"/>
          <p:cNvSpPr txBox="1"/>
          <p:nvPr/>
        </p:nvSpPr>
        <p:spPr>
          <a:xfrm>
            <a:off x="517675" y="524350"/>
            <a:ext cx="61086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dirty="0">
                <a:solidFill>
                  <a:srgbClr val="5F6368"/>
                </a:solidFill>
                <a:latin typeface="Open Sans"/>
                <a:ea typeface="Open Sans"/>
                <a:cs typeface="Open Sans"/>
                <a:sym typeface="Open Sans"/>
              </a:rPr>
              <a:t>Persona: </a:t>
            </a:r>
            <a:r>
              <a:rPr lang="en" sz="2400" b="1" dirty="0">
                <a:solidFill>
                  <a:srgbClr val="5F6368"/>
                </a:solidFill>
                <a:latin typeface="Open Sans"/>
                <a:ea typeface="Open Sans"/>
                <a:cs typeface="Open Sans"/>
                <a:sym typeface="Open Sans"/>
              </a:rPr>
              <a:t>Natasha</a:t>
            </a:r>
            <a:endParaRPr sz="2400" b="1" dirty="0">
              <a:solidFill>
                <a:srgbClr val="5F6368"/>
              </a:solidFill>
              <a:latin typeface="Open Sans"/>
              <a:ea typeface="Open Sans"/>
              <a:cs typeface="Open Sans"/>
              <a:sym typeface="Open Sans"/>
            </a:endParaRPr>
          </a:p>
        </p:txBody>
      </p:sp>
      <p:sp>
        <p:nvSpPr>
          <p:cNvPr id="231" name="Google Shape;231;p47"/>
          <p:cNvSpPr txBox="1"/>
          <p:nvPr/>
        </p:nvSpPr>
        <p:spPr>
          <a:xfrm>
            <a:off x="517675" y="1674400"/>
            <a:ext cx="2184600" cy="3323957"/>
          </a:xfrm>
          <a:prstGeom prst="rect">
            <a:avLst/>
          </a:prstGeom>
          <a:noFill/>
          <a:ln>
            <a:noFill/>
          </a:ln>
        </p:spPr>
        <p:txBody>
          <a:bodyPr spcFirstLastPara="1" wrap="square" lIns="0" tIns="91425" rIns="91425" bIns="91425" anchor="t" anchorCtr="0">
            <a:spAutoFit/>
          </a:bodyPr>
          <a:lstStyle/>
          <a:p>
            <a:pPr marL="0" lvl="0" indent="0" algn="l" rtl="0">
              <a:lnSpc>
                <a:spcPct val="150000"/>
              </a:lnSpc>
              <a:spcBef>
                <a:spcPts val="0"/>
              </a:spcBef>
              <a:spcAft>
                <a:spcPts val="0"/>
              </a:spcAft>
              <a:buNone/>
            </a:pPr>
            <a:r>
              <a:rPr lang="en" dirty="0">
                <a:solidFill>
                  <a:srgbClr val="EA4335"/>
                </a:solidFill>
                <a:latin typeface="Open Sans SemiBold"/>
                <a:ea typeface="Open Sans SemiBold"/>
                <a:cs typeface="Open Sans SemiBold"/>
                <a:sym typeface="Open Sans SemiBold"/>
              </a:rPr>
              <a:t>Problem statement:</a:t>
            </a:r>
            <a:endParaRPr dirty="0">
              <a:solidFill>
                <a:srgbClr val="EA4335"/>
              </a:solidFill>
              <a:latin typeface="Open Sans SemiBold"/>
              <a:ea typeface="Open Sans SemiBold"/>
              <a:cs typeface="Open Sans SemiBold"/>
              <a:sym typeface="Open Sans SemiBold"/>
            </a:endParaRPr>
          </a:p>
          <a:p>
            <a:pPr marL="0" lvl="0" indent="0" algn="l" rtl="0">
              <a:lnSpc>
                <a:spcPct val="150000"/>
              </a:lnSpc>
              <a:spcBef>
                <a:spcPts val="0"/>
              </a:spcBef>
              <a:spcAft>
                <a:spcPts val="0"/>
              </a:spcAft>
              <a:buNone/>
            </a:pPr>
            <a:r>
              <a:rPr lang="en-US" sz="1200" dirty="0">
                <a:solidFill>
                  <a:srgbClr val="5F6368"/>
                </a:solidFill>
                <a:latin typeface="Open Sans"/>
                <a:ea typeface="Open Sans"/>
                <a:cs typeface="Open Sans"/>
                <a:sym typeface="Open Sans"/>
              </a:rPr>
              <a:t>Natasha is an event planner of a very big event management company in Mumbai. She wants to order and review fresh flowers in advance for decorations and set up so that there are no dull and dead flowers at the time of event.</a:t>
            </a:r>
            <a:endParaRPr sz="1200" dirty="0">
              <a:solidFill>
                <a:srgbClr val="5F6368"/>
              </a:solidFill>
              <a:latin typeface="Open Sans"/>
              <a:ea typeface="Open Sans"/>
              <a:cs typeface="Open Sans"/>
              <a:sym typeface="Open Sans"/>
            </a:endParaRPr>
          </a:p>
          <a:p>
            <a:pPr marL="0" lvl="0" indent="0" algn="l" rtl="0">
              <a:lnSpc>
                <a:spcPct val="150000"/>
              </a:lnSpc>
              <a:spcBef>
                <a:spcPts val="0"/>
              </a:spcBef>
              <a:spcAft>
                <a:spcPts val="0"/>
              </a:spcAft>
              <a:buNone/>
            </a:pPr>
            <a:endParaRPr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48"/>
          <p:cNvSpPr/>
          <p:nvPr/>
        </p:nvSpPr>
        <p:spPr>
          <a:xfrm>
            <a:off x="4211875" y="524350"/>
            <a:ext cx="4682700" cy="4215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48"/>
          <p:cNvSpPr txBox="1"/>
          <p:nvPr/>
        </p:nvSpPr>
        <p:spPr>
          <a:xfrm>
            <a:off x="517675" y="524350"/>
            <a:ext cx="61086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a:solidFill>
                  <a:srgbClr val="5F6368"/>
                </a:solidFill>
                <a:latin typeface="Open Sans"/>
                <a:ea typeface="Open Sans"/>
                <a:cs typeface="Open Sans"/>
                <a:sym typeface="Open Sans"/>
              </a:rPr>
              <a:t>User journey map</a:t>
            </a:r>
            <a:endParaRPr sz="2400">
              <a:solidFill>
                <a:srgbClr val="5F6368"/>
              </a:solidFill>
              <a:latin typeface="Open Sans"/>
              <a:ea typeface="Open Sans"/>
              <a:cs typeface="Open Sans"/>
              <a:sym typeface="Open Sans"/>
            </a:endParaRPr>
          </a:p>
        </p:txBody>
      </p:sp>
      <p:sp>
        <p:nvSpPr>
          <p:cNvPr id="238" name="Google Shape;238;p48"/>
          <p:cNvSpPr txBox="1"/>
          <p:nvPr/>
        </p:nvSpPr>
        <p:spPr>
          <a:xfrm>
            <a:off x="6011725" y="2294700"/>
            <a:ext cx="13323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rgbClr val="5F6368"/>
                </a:solidFill>
                <a:latin typeface="Open Sans"/>
                <a:ea typeface="Open Sans"/>
                <a:cs typeface="Open Sans"/>
                <a:sym typeface="Open Sans"/>
              </a:rPr>
              <a:t>Image of user journey map</a:t>
            </a:r>
            <a:endParaRPr sz="1200">
              <a:solidFill>
                <a:srgbClr val="5F6368"/>
              </a:solidFill>
              <a:latin typeface="Open Sans"/>
              <a:ea typeface="Open Sans"/>
              <a:cs typeface="Open Sans"/>
              <a:sym typeface="Open Sans"/>
            </a:endParaRPr>
          </a:p>
        </p:txBody>
      </p:sp>
      <p:sp>
        <p:nvSpPr>
          <p:cNvPr id="239" name="Google Shape;239;p48"/>
          <p:cNvSpPr txBox="1"/>
          <p:nvPr/>
        </p:nvSpPr>
        <p:spPr>
          <a:xfrm>
            <a:off x="517675" y="1522550"/>
            <a:ext cx="2421300" cy="1292631"/>
          </a:xfrm>
          <a:prstGeom prst="rect">
            <a:avLst/>
          </a:prstGeom>
          <a:noFill/>
          <a:ln>
            <a:noFill/>
          </a:ln>
        </p:spPr>
        <p:txBody>
          <a:bodyPr spcFirstLastPara="1" wrap="square" lIns="0" tIns="91425" rIns="91425" bIns="91425" anchor="t" anchorCtr="0">
            <a:spAutoFit/>
          </a:bodyPr>
          <a:lstStyle/>
          <a:p>
            <a:pPr marL="0" lvl="0" indent="0" algn="l" rtl="0">
              <a:lnSpc>
                <a:spcPct val="150000"/>
              </a:lnSpc>
              <a:spcBef>
                <a:spcPts val="0"/>
              </a:spcBef>
              <a:spcAft>
                <a:spcPts val="0"/>
              </a:spcAft>
              <a:buClr>
                <a:schemeClr val="dk1"/>
              </a:buClr>
              <a:buSzPts val="1100"/>
              <a:buFont typeface="Arial"/>
              <a:buNone/>
            </a:pPr>
            <a:r>
              <a:rPr lang="en-US" sz="1200" b="0" i="0" u="none" strike="noStrike" dirty="0">
                <a:solidFill>
                  <a:srgbClr val="5F6368"/>
                </a:solidFill>
                <a:effectLst/>
                <a:latin typeface="Open Sans" panose="020B0606030504020204" pitchFamily="34" charset="0"/>
              </a:rPr>
              <a:t>Mapping Natasha’s user journey revealed how helpful it would be for users to have access to a dedicated </a:t>
            </a:r>
            <a:r>
              <a:rPr lang="en-US" sz="1200" b="0" i="0" u="none" strike="noStrike" dirty="0" err="1">
                <a:solidFill>
                  <a:srgbClr val="5F6368"/>
                </a:solidFill>
                <a:effectLst/>
                <a:latin typeface="Open Sans" panose="020B0606030504020204" pitchFamily="34" charset="0"/>
              </a:rPr>
              <a:t>Flowe</a:t>
            </a:r>
            <a:r>
              <a:rPr lang="en-US" sz="1200" dirty="0" err="1">
                <a:solidFill>
                  <a:srgbClr val="5F6368"/>
                </a:solidFill>
                <a:latin typeface="Open Sans" panose="020B0606030504020204" pitchFamily="34" charset="0"/>
              </a:rPr>
              <a:t>rNest</a:t>
            </a:r>
            <a:r>
              <a:rPr lang="en-US" sz="1200" dirty="0">
                <a:solidFill>
                  <a:srgbClr val="5F6368"/>
                </a:solidFill>
                <a:latin typeface="Open Sans" panose="020B0606030504020204" pitchFamily="34" charset="0"/>
              </a:rPr>
              <a:t> </a:t>
            </a:r>
            <a:r>
              <a:rPr lang="en-US" sz="1200" b="0" i="0" u="none" strike="noStrike" dirty="0">
                <a:solidFill>
                  <a:srgbClr val="5F6368"/>
                </a:solidFill>
                <a:effectLst/>
                <a:latin typeface="Open Sans" panose="020B0606030504020204" pitchFamily="34" charset="0"/>
              </a:rPr>
              <a:t>app.</a:t>
            </a:r>
            <a:endParaRPr sz="1200" dirty="0"/>
          </a:p>
        </p:txBody>
      </p:sp>
      <p:pic>
        <p:nvPicPr>
          <p:cNvPr id="3" name="Picture 2">
            <a:extLst>
              <a:ext uri="{FF2B5EF4-FFF2-40B4-BE49-F238E27FC236}">
                <a16:creationId xmlns:a16="http://schemas.microsoft.com/office/drawing/2014/main" id="{D4BC07DA-C09B-C46D-9F73-2AC4ABBF9507}"/>
              </a:ext>
            </a:extLst>
          </p:cNvPr>
          <p:cNvPicPr>
            <a:picLocks noChangeAspect="1"/>
          </p:cNvPicPr>
          <p:nvPr/>
        </p:nvPicPr>
        <p:blipFill>
          <a:blip r:embed="rId3"/>
          <a:stretch>
            <a:fillRect/>
          </a:stretch>
        </p:blipFill>
        <p:spPr>
          <a:xfrm>
            <a:off x="3518671" y="426812"/>
            <a:ext cx="5625329" cy="4410075"/>
          </a:xfrm>
          <a:prstGeom prst="rect">
            <a:avLst/>
          </a:prstGeom>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1722</TotalTime>
  <Words>1290</Words>
  <Application>Microsoft Office PowerPoint</Application>
  <PresentationFormat>On-screen Show (16:9)</PresentationFormat>
  <Paragraphs>150</Paragraphs>
  <Slides>26</Slides>
  <Notes>26</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26</vt:i4>
      </vt:variant>
    </vt:vector>
  </HeadingPairs>
  <TitlesOfParts>
    <vt:vector size="33" baseType="lpstr">
      <vt:lpstr>Arial</vt:lpstr>
      <vt:lpstr>Google Sans Medium</vt:lpstr>
      <vt:lpstr>Open Sans</vt:lpstr>
      <vt:lpstr>Open Sans SemiBold</vt:lpstr>
      <vt:lpstr>Calibri</vt:lpstr>
      <vt:lpstr>Simple Light</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Azumi</dc:creator>
  <cp:lastModifiedBy>Sindhu Kodihal</cp:lastModifiedBy>
  <cp:revision>6</cp:revision>
  <dcterms:modified xsi:type="dcterms:W3CDTF">2023-03-22T21:16:26Z</dcterms:modified>
</cp:coreProperties>
</file>